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14" r:id="rId3"/>
    <p:sldId id="257" r:id="rId4"/>
    <p:sldId id="259" r:id="rId5"/>
    <p:sldId id="271" r:id="rId6"/>
    <p:sldId id="273" r:id="rId7"/>
    <p:sldId id="278" r:id="rId8"/>
    <p:sldId id="262" r:id="rId9"/>
    <p:sldId id="277" r:id="rId10"/>
    <p:sldId id="275" r:id="rId11"/>
    <p:sldId id="320" r:id="rId12"/>
    <p:sldId id="281" r:id="rId13"/>
    <p:sldId id="282" r:id="rId14"/>
    <p:sldId id="283" r:id="rId15"/>
    <p:sldId id="284" r:id="rId16"/>
    <p:sldId id="285" r:id="rId17"/>
    <p:sldId id="299" r:id="rId18"/>
    <p:sldId id="300" r:id="rId19"/>
    <p:sldId id="301" r:id="rId20"/>
    <p:sldId id="292" r:id="rId21"/>
    <p:sldId id="302" r:id="rId22"/>
    <p:sldId id="264" r:id="rId23"/>
    <p:sldId id="321" r:id="rId24"/>
    <p:sldId id="315" r:id="rId25"/>
    <p:sldId id="316" r:id="rId26"/>
    <p:sldId id="318" r:id="rId27"/>
    <p:sldId id="319" r:id="rId28"/>
    <p:sldId id="317" r:id="rId29"/>
    <p:sldId id="32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20C86A-E852-4673-8E48-8B0273D05CB3}" type="datetimeFigureOut">
              <a:rPr lang="de-DE" smtClean="0"/>
              <a:pPr/>
              <a:t>10.06.2018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5F7522-8157-4A5A-A628-61A4D3299A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1115616" y="836713"/>
            <a:ext cx="6964362" cy="1728191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Kreiselternrat     Stadtelternrat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Osnabrück</a:t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87" y="1772816"/>
            <a:ext cx="13342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55335"/>
            <a:ext cx="1285633" cy="12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4726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7664" y="76470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/>
              <a:t>Lehrerpräsentation</a:t>
            </a:r>
            <a:endParaRPr lang="de-DE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0906"/>
            <a:ext cx="4608511" cy="34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1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1340769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Aufgaben eines Grundschule- Lehrers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Verschieden Bildungsstände (von Förderschule bis Hochbegabt)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Verschiedene religiöse Hintergründe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Erziehungsauftrag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Förderschulkinder aus den Bereichen..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emotionale </a:t>
            </a:r>
            <a:r>
              <a:rPr lang="de-DE" dirty="0"/>
              <a:t>und soziale Entwicklung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geistige </a:t>
            </a:r>
            <a:r>
              <a:rPr lang="de-DE" dirty="0"/>
              <a:t>Entwicklung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körperliche </a:t>
            </a:r>
            <a:r>
              <a:rPr lang="de-DE" dirty="0"/>
              <a:t>und motorische Entwicklung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Sehen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Hören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Sprache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Lernen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908720"/>
            <a:ext cx="518457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Muss ich mit Wolfgang noch abklären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60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27" y="1052736"/>
            <a:ext cx="62436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383126" y="2136339"/>
            <a:ext cx="6243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  <a:p>
            <a:r>
              <a:rPr lang="de-DE" dirty="0"/>
              <a:t> </a:t>
            </a:r>
            <a:r>
              <a:rPr lang="de-DE" b="1" dirty="0" smtClean="0"/>
              <a:t>Wie </a:t>
            </a:r>
            <a:r>
              <a:rPr lang="de-DE" b="1" dirty="0"/>
              <a:t>beurteilen Grundschullehrkräfte die Inklusive Grundschule?  Ergebnisse einer Umfrage des Kreiselternrats Osnabrück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 smtClean="0"/>
              <a:t>Professor </a:t>
            </a:r>
            <a:r>
              <a:rPr lang="de-DE" b="1" dirty="0"/>
              <a:t>Dr. </a:t>
            </a:r>
            <a:r>
              <a:rPr lang="de-DE" b="1" dirty="0" err="1"/>
              <a:t>rer</a:t>
            </a:r>
            <a:r>
              <a:rPr lang="de-DE" b="1" dirty="0"/>
              <a:t>. nat</a:t>
            </a:r>
            <a:r>
              <a:rPr lang="de-DE" b="1" dirty="0" smtClean="0"/>
              <a:t>. Werner Greve</a:t>
            </a:r>
          </a:p>
          <a:p>
            <a:r>
              <a:rPr lang="de-DE" b="1" dirty="0"/>
              <a:t>und Franziska Reimers </a:t>
            </a:r>
          </a:p>
          <a:p>
            <a:r>
              <a:rPr lang="de-DE" b="1" dirty="0" smtClean="0"/>
              <a:t>Universität Hildesheim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83127" y="4721662"/>
            <a:ext cx="5997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Stiftung: Universität </a:t>
            </a:r>
            <a:r>
              <a:rPr lang="de-DE" dirty="0"/>
              <a:t>Hildesheim</a:t>
            </a:r>
          </a:p>
          <a:p>
            <a:r>
              <a:rPr lang="de-DE" dirty="0"/>
              <a:t>Universitätsplatz </a:t>
            </a:r>
            <a:r>
              <a:rPr lang="de-DE" dirty="0" smtClean="0"/>
              <a:t>1;  31141 </a:t>
            </a:r>
            <a:r>
              <a:rPr lang="de-DE" dirty="0"/>
              <a:t>Hildesheim</a:t>
            </a:r>
          </a:p>
          <a:p>
            <a:r>
              <a:rPr lang="de-DE" b="1" dirty="0" smtClean="0"/>
              <a:t>Fachbereich </a:t>
            </a:r>
            <a:r>
              <a:rPr lang="de-DE" b="1" dirty="0"/>
              <a:t>1</a:t>
            </a:r>
          </a:p>
          <a:p>
            <a:r>
              <a:rPr lang="de-DE" b="1" dirty="0"/>
              <a:t>Erziehungs- und Sozial-wissenschaften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05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050"/>
            <a:ext cx="5612854" cy="44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85839" y="552771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    22,2 % trifft zu.             </a:t>
            </a:r>
            <a:r>
              <a:rPr lang="de-DE" b="1" dirty="0" smtClean="0">
                <a:solidFill>
                  <a:srgbClr val="FF0000"/>
                </a:solidFill>
              </a:rPr>
              <a:t>77,8% trifft nicht zu.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8050"/>
            <a:ext cx="57546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64088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97,46 %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8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8050"/>
            <a:ext cx="57546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14612" y="5661248"/>
            <a:ext cx="437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97,4 % trifft zu                 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8050"/>
            <a:ext cx="57546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35696" y="56612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30,98% trifft zu,                  </a:t>
            </a:r>
            <a:r>
              <a:rPr lang="de-DE" dirty="0" smtClean="0">
                <a:solidFill>
                  <a:srgbClr val="FF0000"/>
                </a:solidFill>
              </a:rPr>
              <a:t>69,02 % trifft nicht zu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7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959093"/>
            <a:ext cx="6984776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endParaRPr lang="de-DE" dirty="0" smtClean="0">
              <a:latin typeface="Arial"/>
              <a:ea typeface="Times New Roman"/>
              <a:cs typeface="Arial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de-DE" sz="2000" u="sng" dirty="0" smtClean="0">
                <a:latin typeface="Arial"/>
                <a:ea typeface="Times New Roman"/>
                <a:cs typeface="Arial"/>
              </a:rPr>
              <a:t>Die </a:t>
            </a:r>
            <a:r>
              <a:rPr lang="de-DE" sz="2000" u="sng" dirty="0">
                <a:latin typeface="Arial"/>
                <a:ea typeface="Times New Roman"/>
                <a:cs typeface="Arial"/>
              </a:rPr>
              <a:t>befragten Lehrkräfte fühlen sich</a:t>
            </a:r>
            <a:r>
              <a:rPr lang="de-DE" sz="2000" u="sng" dirty="0" smtClean="0">
                <a:latin typeface="Arial"/>
                <a:ea typeface="Times New Roman"/>
                <a:cs typeface="Arial"/>
              </a:rPr>
              <a:t>:</a:t>
            </a: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sz="2000" dirty="0" smtClean="0">
                <a:latin typeface="Arial"/>
                <a:ea typeface="Times New Roman"/>
                <a:cs typeface="Arial"/>
              </a:rPr>
              <a:t>eher </a:t>
            </a:r>
            <a:r>
              <a:rPr lang="de-DE" sz="2000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nicht ausreichend auf inklusive </a:t>
            </a:r>
            <a:r>
              <a:rPr lang="de-DE" sz="2000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Beschulung vorbereitet!</a:t>
            </a:r>
            <a:endParaRPr lang="de-DE" sz="2000" dirty="0"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sz="2000" dirty="0">
                <a:latin typeface="Arial"/>
                <a:ea typeface="Times New Roman"/>
                <a:cs typeface="Arial"/>
              </a:rPr>
              <a:t>„nicht dafür </a:t>
            </a:r>
            <a:r>
              <a:rPr lang="de-DE" sz="2000" dirty="0" smtClean="0">
                <a:latin typeface="Arial"/>
                <a:ea typeface="Times New Roman"/>
                <a:cs typeface="Arial"/>
              </a:rPr>
              <a:t>ausgebildet“; sind mit der Aufgabe Inklusion sehr oft überfordert. </a:t>
            </a:r>
            <a:endParaRPr lang="de-DE" sz="2000" dirty="0"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sz="2000" dirty="0">
                <a:latin typeface="Arial"/>
                <a:ea typeface="Times New Roman"/>
                <a:cs typeface="Arial"/>
              </a:rPr>
              <a:t>„Schulungen ersetzen kein </a:t>
            </a:r>
            <a:r>
              <a:rPr lang="de-DE" sz="2000" dirty="0" smtClean="0">
                <a:latin typeface="Arial"/>
                <a:ea typeface="Times New Roman"/>
                <a:cs typeface="Arial"/>
              </a:rPr>
              <a:t>Förderschulstudium</a:t>
            </a:r>
            <a:r>
              <a:rPr lang="de-DE" sz="2000" dirty="0">
                <a:latin typeface="Arial"/>
                <a:ea typeface="Times New Roman"/>
                <a:cs typeface="Arial"/>
              </a:rPr>
              <a:t>“!</a:t>
            </a:r>
            <a:endParaRPr lang="de-DE" sz="2000" dirty="0"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sz="2000" dirty="0" smtClean="0">
                <a:latin typeface="Arial"/>
                <a:ea typeface="Times New Roman"/>
                <a:cs typeface="Arial"/>
              </a:rPr>
              <a:t>„Nachschulungen </a:t>
            </a:r>
            <a:r>
              <a:rPr lang="de-DE" sz="2000" dirty="0">
                <a:latin typeface="Arial"/>
                <a:ea typeface="Times New Roman"/>
                <a:cs typeface="Arial"/>
              </a:rPr>
              <a:t>sind wenig praxisbezogen“. </a:t>
            </a:r>
            <a:endParaRPr lang="de-DE" sz="2000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056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1124744"/>
            <a:ext cx="691276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de-DE" b="1" dirty="0">
                <a:latin typeface="Arial"/>
                <a:ea typeface="Times New Roman"/>
                <a:cs typeface="Arial"/>
              </a:rPr>
              <a:t>Stunden sonderpädagogischer Unterstützung</a:t>
            </a:r>
            <a:r>
              <a:rPr lang="de-DE" dirty="0">
                <a:latin typeface="Arial"/>
                <a:ea typeface="Times New Roman"/>
                <a:cs typeface="Arial"/>
              </a:rPr>
              <a:t>: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>
                <a:latin typeface="Arial"/>
                <a:ea typeface="Times New Roman"/>
                <a:cs typeface="Arial"/>
              </a:rPr>
              <a:t>Die </a:t>
            </a:r>
            <a:r>
              <a:rPr lang="de-DE" dirty="0" smtClean="0">
                <a:latin typeface="Arial"/>
                <a:ea typeface="Times New Roman"/>
                <a:cs typeface="Arial"/>
              </a:rPr>
              <a:t>Einschätzung, wieviel der vorgesehenen </a:t>
            </a:r>
            <a:r>
              <a:rPr lang="de-DE" dirty="0">
                <a:latin typeface="Arial"/>
                <a:ea typeface="Times New Roman"/>
                <a:cs typeface="Arial"/>
              </a:rPr>
              <a:t>Soll-Stunden sonderpädagogischer Unterstützung </a:t>
            </a:r>
            <a:r>
              <a:rPr lang="de-DE" dirty="0" smtClean="0">
                <a:latin typeface="Arial"/>
                <a:ea typeface="Times New Roman"/>
                <a:cs typeface="Arial"/>
              </a:rPr>
              <a:t>wirklich beim Kind ankommen, bleibt unscharf: Angaben von 0 </a:t>
            </a:r>
            <a:r>
              <a:rPr lang="de-DE" dirty="0">
                <a:latin typeface="Arial"/>
                <a:ea typeface="Times New Roman"/>
                <a:cs typeface="Arial"/>
              </a:rPr>
              <a:t>% bis 100 </a:t>
            </a:r>
            <a:r>
              <a:rPr lang="de-DE" dirty="0" smtClean="0">
                <a:latin typeface="Arial"/>
                <a:ea typeface="Times New Roman"/>
                <a:cs typeface="Arial"/>
              </a:rPr>
              <a:t>%.</a:t>
            </a:r>
          </a:p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de-DE" dirty="0" smtClean="0">
                <a:latin typeface="Arial"/>
                <a:ea typeface="Times New Roman"/>
                <a:cs typeface="Arial"/>
              </a:rPr>
              <a:t> </a:t>
            </a:r>
            <a:endParaRPr lang="de-DE" sz="1200" dirty="0" smtClean="0"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Im </a:t>
            </a:r>
            <a:r>
              <a:rPr lang="de-D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Mittel kommen nach Einschätzung der Lehrkräfte nur die Hälfte (52,4 %) der Soll-Stunden an</a:t>
            </a:r>
            <a:r>
              <a:rPr lang="de-DE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 smtClean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84 </a:t>
            </a:r>
            <a:r>
              <a:rPr lang="de-DE" dirty="0" smtClean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%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der Lehrkräfte meinen, dass </a:t>
            </a:r>
            <a:r>
              <a:rPr lang="de-DE" dirty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die schulgesetzlich vorgesehenen Stunden </a:t>
            </a:r>
            <a:r>
              <a:rPr lang="de-D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nicht</a:t>
            </a:r>
            <a:r>
              <a:rPr lang="de-DE" dirty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ausreichen!</a:t>
            </a:r>
            <a:endParaRPr lang="de-DE" dirty="0" smtClean="0">
              <a:latin typeface="Arial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50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27584" y="1196752"/>
            <a:ext cx="756084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de-DE" b="1" dirty="0">
                <a:latin typeface="Arial"/>
                <a:ea typeface="Times New Roman"/>
                <a:cs typeface="Arial"/>
              </a:rPr>
              <a:t>Wissensvermittlung</a:t>
            </a:r>
            <a:r>
              <a:rPr lang="de-DE" dirty="0">
                <a:latin typeface="Arial"/>
                <a:ea typeface="Times New Roman"/>
                <a:cs typeface="Arial"/>
              </a:rPr>
              <a:t>: 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>
                <a:latin typeface="Arial"/>
                <a:ea typeface="Times New Roman"/>
                <a:cs typeface="Arial"/>
              </a:rPr>
              <a:t>Die Einschätzungen dazu, inwieweit der vorgesehene Schulstoff abgeschlossen werden kann, sind geteilt. 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 smtClean="0">
                <a:latin typeface="Arial"/>
                <a:ea typeface="Times New Roman"/>
                <a:cs typeface="Arial"/>
              </a:rPr>
              <a:t>Nur etwa </a:t>
            </a:r>
            <a:r>
              <a:rPr lang="de-DE" dirty="0">
                <a:latin typeface="Arial"/>
                <a:ea typeface="Times New Roman"/>
                <a:cs typeface="Arial"/>
              </a:rPr>
              <a:t>die Hälfte der Lehrkräfte </a:t>
            </a:r>
            <a:r>
              <a:rPr lang="de-DE" dirty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(49,8 %) </a:t>
            </a:r>
            <a:r>
              <a:rPr lang="de-DE" dirty="0">
                <a:latin typeface="Arial"/>
                <a:ea typeface="Times New Roman"/>
                <a:cs typeface="Arial"/>
              </a:rPr>
              <a:t>gibt an, den vorgesehenen </a:t>
            </a:r>
            <a:r>
              <a:rPr lang="de-DE" dirty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Schulstoff abschließen zu können </a:t>
            </a:r>
            <a:r>
              <a:rPr lang="de-DE" dirty="0">
                <a:latin typeface="Arial"/>
                <a:ea typeface="Times New Roman"/>
                <a:cs typeface="Arial"/>
              </a:rPr>
              <a:t>bzw. eher abschließen zu können.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Ausreichende </a:t>
            </a:r>
            <a:r>
              <a:rPr lang="de-D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Vorbereitung auf die weiterführende Schule gelinge </a:t>
            </a:r>
            <a:r>
              <a:rPr lang="de-DE" u="sng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jedoch eher </a:t>
            </a:r>
            <a:r>
              <a:rPr lang="de-DE" u="sng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nicht!</a:t>
            </a:r>
            <a:r>
              <a:rPr lang="de-DE" dirty="0" smtClean="0">
                <a:latin typeface="Arial"/>
                <a:ea typeface="Times New Roman"/>
                <a:cs typeface="Arial"/>
              </a:rPr>
              <a:t> 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Symbol"/>
              <a:buChar char=""/>
            </a:pPr>
            <a:r>
              <a:rPr lang="de-DE" b="1" dirty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Nur 27,6 %</a:t>
            </a:r>
            <a:r>
              <a:rPr lang="de-DE" dirty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de-DE" dirty="0">
                <a:latin typeface="Arial"/>
                <a:ea typeface="Times New Roman"/>
                <a:cs typeface="Arial"/>
              </a:rPr>
              <a:t>der Befragten glaubt, dass </a:t>
            </a:r>
            <a:r>
              <a:rPr lang="de-DE" dirty="0" smtClean="0">
                <a:latin typeface="Arial"/>
                <a:ea typeface="Times New Roman"/>
                <a:cs typeface="Arial"/>
              </a:rPr>
              <a:t>dieses Ziel erreicht wird. </a:t>
            </a:r>
            <a:r>
              <a:rPr lang="de-DE" dirty="0">
                <a:latin typeface="Arial"/>
                <a:ea typeface="Times New Roman"/>
                <a:cs typeface="Arial"/>
              </a:rPr>
              <a:t> </a:t>
            </a:r>
            <a:endParaRPr lang="de-DE" sz="12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9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51579" cy="240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3410195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den AK Inklusion </a:t>
            </a:r>
            <a:r>
              <a:rPr lang="de-DE" dirty="0" err="1" smtClean="0"/>
              <a:t>StER</a:t>
            </a:r>
            <a:r>
              <a:rPr lang="de-DE" dirty="0"/>
              <a:t>	</a:t>
            </a:r>
            <a:r>
              <a:rPr lang="de-DE" dirty="0" smtClean="0"/>
              <a:t>.	</a:t>
            </a:r>
            <a:r>
              <a:rPr lang="de-DE" dirty="0" smtClean="0">
                <a:solidFill>
                  <a:srgbClr val="0070C0"/>
                </a:solidFill>
              </a:rPr>
              <a:t>Ellen Hauck -Hinssen</a:t>
            </a:r>
          </a:p>
          <a:p>
            <a:r>
              <a:rPr lang="de-DE" dirty="0" smtClean="0"/>
              <a:t>Für den AK Grundschule </a:t>
            </a:r>
            <a:r>
              <a:rPr lang="de-DE" dirty="0" err="1" smtClean="0"/>
              <a:t>StER</a:t>
            </a:r>
            <a:r>
              <a:rPr lang="de-DE" dirty="0" smtClean="0"/>
              <a:t>.</a:t>
            </a:r>
            <a:r>
              <a:rPr lang="de-DE" dirty="0" smtClean="0">
                <a:solidFill>
                  <a:srgbClr val="0070C0"/>
                </a:solidFill>
              </a:rPr>
              <a:t>	Henrike Jürgens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Für den AK Grundschule KER.</a:t>
            </a:r>
          </a:p>
          <a:p>
            <a:r>
              <a:rPr lang="de-DE" dirty="0" smtClean="0"/>
              <a:t>Nicola </a:t>
            </a:r>
            <a:r>
              <a:rPr lang="de-DE" dirty="0" err="1" smtClean="0"/>
              <a:t>Möde</a:t>
            </a:r>
            <a:r>
              <a:rPr lang="de-DE" dirty="0" smtClean="0"/>
              <a:t>; Verena </a:t>
            </a:r>
            <a:r>
              <a:rPr lang="de-DE" dirty="0" err="1" smtClean="0"/>
              <a:t>Hörnschemeyer</a:t>
            </a:r>
            <a:r>
              <a:rPr lang="de-DE" dirty="0"/>
              <a:t>, Carola </a:t>
            </a:r>
            <a:r>
              <a:rPr lang="de-DE" dirty="0" smtClean="0"/>
              <a:t>Ludwig</a:t>
            </a:r>
            <a:r>
              <a:rPr lang="de-DE" dirty="0"/>
              <a:t>, </a:t>
            </a:r>
            <a:r>
              <a:rPr lang="de-DE" dirty="0" smtClean="0"/>
              <a:t>Martin Pfeiffer; Christine </a:t>
            </a:r>
            <a:r>
              <a:rPr lang="de-DE" dirty="0" err="1" smtClean="0"/>
              <a:t>Nilson</a:t>
            </a:r>
            <a:r>
              <a:rPr lang="de-DE" dirty="0"/>
              <a:t>; </a:t>
            </a:r>
            <a:r>
              <a:rPr lang="de-DE" dirty="0" smtClean="0"/>
              <a:t>Alexander </a:t>
            </a:r>
            <a:r>
              <a:rPr lang="de-DE" dirty="0" err="1" smtClean="0"/>
              <a:t>Wagenleitner</a:t>
            </a:r>
            <a:r>
              <a:rPr lang="de-DE" dirty="0" smtClean="0"/>
              <a:t>, Daniela Heise-</a:t>
            </a:r>
            <a:r>
              <a:rPr lang="de-DE" dirty="0" err="1" smtClean="0"/>
              <a:t>Görtemöller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00B050"/>
                </a:solidFill>
              </a:rPr>
              <a:t>Für den AK Förderschule KER.	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Markus Stein und Markus Beckmann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5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19672" y="1268760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/>
          </a:p>
          <a:p>
            <a:r>
              <a:rPr lang="de-DE" b="1" dirty="0" smtClean="0"/>
              <a:t>Den </a:t>
            </a:r>
            <a:r>
              <a:rPr lang="de-DE" b="1" dirty="0"/>
              <a:t>Schülern (SuS) gerecht werden</a:t>
            </a:r>
            <a:r>
              <a:rPr lang="de-DE" dirty="0"/>
              <a:t>: </a:t>
            </a:r>
            <a:endParaRPr lang="de-DE" dirty="0" smtClean="0"/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Nur ca. </a:t>
            </a:r>
            <a:r>
              <a:rPr lang="de-DE" b="1" dirty="0">
                <a:solidFill>
                  <a:srgbClr val="FF0000"/>
                </a:solidFill>
              </a:rPr>
              <a:t>8,1 % </a:t>
            </a:r>
            <a:r>
              <a:rPr lang="de-DE" dirty="0"/>
              <a:t>glauben, aktuell allen Schülerinnen und Schülern gerecht werden zu können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trike="sngStrike" dirty="0" smtClean="0"/>
              <a:t>Hierzu </a:t>
            </a:r>
            <a:r>
              <a:rPr lang="de-DE" strike="sngStrike" dirty="0"/>
              <a:t>wird in den Kommentaren vereinzelt ausgeführt, dass gute Schülerinnen und Schüler untergingen, Fördern und Fordern gleichzeitig nur schwer möglich oder </a:t>
            </a:r>
            <a:r>
              <a:rPr lang="de-DE" u="sng" strike="sngStrike" dirty="0"/>
              <a:t>unmöglich </a:t>
            </a:r>
            <a:r>
              <a:rPr lang="de-DE" strike="sngStrike" dirty="0"/>
              <a:t>sei und die „normalen“ Probleme untergingen. </a:t>
            </a:r>
            <a:endParaRPr lang="de-DE" strike="sngStrik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Auch </a:t>
            </a:r>
            <a:r>
              <a:rPr lang="de-DE" dirty="0" smtClean="0"/>
              <a:t>gute Schülerinnen und Schüler gehen dabei </a:t>
            </a:r>
            <a:r>
              <a:rPr lang="de-DE" dirty="0" smtClean="0"/>
              <a:t>unter.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„Normale“ Probleme in der Klasse bleiben ungeklärt.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174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7664" y="1268760"/>
            <a:ext cx="62390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Allgemeine Einstellung und Bewertung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Schülerinnen </a:t>
            </a:r>
            <a:r>
              <a:rPr lang="de-DE" dirty="0"/>
              <a:t>und Schüler </a:t>
            </a:r>
            <a:r>
              <a:rPr lang="de-DE" dirty="0" smtClean="0"/>
              <a:t>profitieren durchweg  </a:t>
            </a:r>
            <a:r>
              <a:rPr lang="de-DE" u="sng" dirty="0" smtClean="0"/>
              <a:t>nicht</a:t>
            </a:r>
            <a:r>
              <a:rPr lang="de-DE" dirty="0" smtClean="0"/>
              <a:t>  von Inklusion.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SuS mit emotional-sozialem Unterstützungsbedarf: oft eine große Belastung für die ganze Klasse. Der Umgang mit diesen Kindern ist </a:t>
            </a:r>
            <a:r>
              <a:rPr lang="de-DE" u="sng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sehr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schwierig.</a:t>
            </a:r>
            <a:endParaRPr lang="de-DE" dirty="0" smtClean="0">
              <a:solidFill>
                <a:srgbClr val="0070C0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latin typeface="Arial"/>
              <a:ea typeface="Times New Roman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5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735138"/>
            <a:ext cx="6413103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Wir wünschen uns und fordern deshalb von unserer Politik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88907" y="1700808"/>
            <a:ext cx="641004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Den Erhalt unserer Förderschulen ab der ersten Klasse </a:t>
            </a:r>
            <a:r>
              <a:rPr lang="de-DE" sz="2000" dirty="0" smtClean="0"/>
              <a:t>auf </a:t>
            </a:r>
            <a:r>
              <a:rPr lang="de-DE" sz="2000" dirty="0"/>
              <a:t>unbegrenzte Zeit!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88907" y="2446073"/>
            <a:ext cx="641004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Eine bessere Ausbildung für unsere zukünftigen Lehrer, ein Duales Studium wäre ein erster Schritt!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85852" y="4786322"/>
            <a:ext cx="641004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Eine bessere </a:t>
            </a:r>
            <a:r>
              <a:rPr lang="de-DE" sz="2000" dirty="0"/>
              <a:t>Unterrichtsversorgung, damit genügend Lehrer für den Regelunterricht </a:t>
            </a:r>
            <a:r>
              <a:rPr lang="de-DE" sz="2000" dirty="0" smtClean="0"/>
              <a:t>verfügbar sind!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1301011" y="4005064"/>
            <a:ext cx="641004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Mehr </a:t>
            </a:r>
            <a:r>
              <a:rPr lang="de-DE" sz="2000" dirty="0" smtClean="0"/>
              <a:t>Sozial– </a:t>
            </a:r>
            <a:r>
              <a:rPr lang="de-DE" sz="2000" dirty="0"/>
              <a:t>bzw. Sonderpädagogen für </a:t>
            </a:r>
            <a:r>
              <a:rPr lang="de-DE" sz="2000" dirty="0" smtClean="0"/>
              <a:t>unsere Schulen!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285852" y="3214686"/>
            <a:ext cx="64100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Eine qualifizierte </a:t>
            </a:r>
            <a:r>
              <a:rPr lang="de-DE" sz="2000" dirty="0" smtClean="0"/>
              <a:t>Nachschulung für unsere </a:t>
            </a:r>
            <a:r>
              <a:rPr lang="de-DE" sz="2000" dirty="0"/>
              <a:t>bestehende Lehrerschaft!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25579" y="5548590"/>
            <a:ext cx="639941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Rückzugs- , Ruhe- bzw. Differenzierungsräume für </a:t>
            </a:r>
            <a:r>
              <a:rPr lang="de-DE" sz="2000" smtClean="0"/>
              <a:t>jede Klasse!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7354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1340768"/>
            <a:ext cx="720080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b="1" dirty="0"/>
              <a:t>Kooperations-Klasse</a:t>
            </a:r>
          </a:p>
          <a:p>
            <a:r>
              <a:rPr lang="de-DE" dirty="0"/>
              <a:t>Das bedeutet:</a:t>
            </a:r>
          </a:p>
          <a:p>
            <a:r>
              <a:rPr lang="de-DE" dirty="0"/>
              <a:t>Es gibt allgemeine Klassen.</a:t>
            </a:r>
          </a:p>
          <a:p>
            <a:r>
              <a:rPr lang="de-DE" dirty="0"/>
              <a:t>Und es gibt Klassen für Kinder mit Behinderung.</a:t>
            </a:r>
          </a:p>
          <a:p>
            <a:r>
              <a:rPr lang="de-DE" dirty="0"/>
              <a:t>Diese Klassen sind zusammen in einer Schule.</a:t>
            </a:r>
          </a:p>
          <a:p>
            <a:r>
              <a:rPr lang="de-DE" dirty="0"/>
              <a:t>Die Klassen arbeiten manchmal zusammen.</a:t>
            </a:r>
          </a:p>
          <a:p>
            <a:r>
              <a:rPr lang="de-DE" b="1" dirty="0"/>
              <a:t>Integrations-Klassen, </a:t>
            </a:r>
            <a:r>
              <a:rPr lang="de-DE" dirty="0"/>
              <a:t>die es schon gibt, dürfen bleiben.</a:t>
            </a:r>
          </a:p>
          <a:p>
            <a:r>
              <a:rPr lang="de-DE" dirty="0"/>
              <a:t>Aber:</a:t>
            </a:r>
          </a:p>
          <a:p>
            <a:r>
              <a:rPr lang="de-DE" dirty="0"/>
              <a:t>Ab jetzt gibt es </a:t>
            </a:r>
            <a:r>
              <a:rPr lang="de-DE" b="1" dirty="0"/>
              <a:t>keine </a:t>
            </a:r>
            <a:r>
              <a:rPr lang="de-DE" dirty="0"/>
              <a:t>neuen Integrations-Klassen mehr.</a:t>
            </a:r>
          </a:p>
          <a:p>
            <a:r>
              <a:rPr lang="de-DE" dirty="0"/>
              <a:t>In der Schule mit Inklusion können in </a:t>
            </a:r>
            <a:r>
              <a:rPr lang="de-DE" b="1" dirty="0"/>
              <a:t>allen </a:t>
            </a:r>
            <a:r>
              <a:rPr lang="de-DE" dirty="0"/>
              <a:t>Klassen Kinder mit </a:t>
            </a:r>
            <a:r>
              <a:rPr lang="de-DE" dirty="0" smtClean="0"/>
              <a:t>Behinderungen und </a:t>
            </a:r>
            <a:r>
              <a:rPr lang="de-DE" dirty="0"/>
              <a:t>Kinder ohne Behinderungen gemeinsam lernen.</a:t>
            </a:r>
          </a:p>
          <a:p>
            <a:r>
              <a:rPr lang="de-DE" b="1" dirty="0"/>
              <a:t>Kooperations-Klassen </a:t>
            </a:r>
            <a:r>
              <a:rPr lang="de-DE" dirty="0"/>
              <a:t>gibt es weiterhin.</a:t>
            </a:r>
          </a:p>
          <a:p>
            <a:r>
              <a:rPr lang="de-DE" dirty="0"/>
              <a:t>Die Schulen dürfen auch neue Kooperations-Klassen bilden.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908720"/>
            <a:ext cx="66967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Diesen Punkt muss ich noch mit Wolfgang abklären.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48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19672" y="1268760"/>
            <a:ext cx="57606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/>
              <a:t>Kreiselternrat    </a:t>
            </a:r>
            <a:r>
              <a:rPr lang="de-DE" sz="2800" dirty="0" smtClean="0"/>
              <a:t>        </a:t>
            </a:r>
            <a:r>
              <a:rPr lang="de-DE" sz="2800" dirty="0"/>
              <a:t>Stadtelternrat</a:t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Osnabrück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99756"/>
            <a:ext cx="13350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9756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75656" y="3933056"/>
            <a:ext cx="59046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44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124744"/>
            <a:ext cx="7344816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dirty="0"/>
              <a:t>In meiner Klasse profitieren die Kinder von inklusiver Schule.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Auch Kinder mit Unterstützungsbedarf sind in die Klassengemeinschaft eingebunden.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Bei uns nehmen Kinder mit Unterstützungsbedarf auch an gemeinsamen außerunterrichtlichen Veranstaltungen teil, auch mit ihren Eltern.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Die Lehrkräfte unserer Klasse sind ausreichend auf die Aufgabe „Inklusion“ gut vorbereitet.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01324" y="8367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Fragebogen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46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052736"/>
            <a:ext cx="7344816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 startAt="5"/>
            </a:pPr>
            <a:r>
              <a:rPr lang="de-DE" sz="2400" dirty="0"/>
              <a:t>Unsere Lehrkräfte gehen diese Herausforderung durchweg motiviert an.</a:t>
            </a:r>
          </a:p>
          <a:p>
            <a:pPr marL="342900" indent="-342900">
              <a:buAutoNum type="arabicPeriod" startAt="5"/>
            </a:pPr>
            <a:endParaRPr lang="de-DE" sz="2400" dirty="0"/>
          </a:p>
          <a:p>
            <a:pPr marL="342900" indent="-342900">
              <a:buAutoNum type="arabicPeriod" startAt="6"/>
            </a:pPr>
            <a:r>
              <a:rPr lang="de-DE" sz="2400" dirty="0"/>
              <a:t>Förderlehrer und Kinder mit Förderbedarf verlassen zum Lernen den Klassenraum.</a:t>
            </a:r>
          </a:p>
          <a:p>
            <a:pPr marL="342900" indent="-342900">
              <a:buAutoNum type="arabicPeriod" startAt="6"/>
            </a:pPr>
            <a:endParaRPr lang="de-DE" sz="2400" dirty="0"/>
          </a:p>
          <a:p>
            <a:pPr marL="342900" indent="-342900">
              <a:buAutoNum type="arabicPeriod" startAt="7"/>
            </a:pPr>
            <a:r>
              <a:rPr lang="de-DE" sz="2400" dirty="0"/>
              <a:t>An unserer Schule haben wir keine strukturellen Defizite (Barrierefrei- </a:t>
            </a:r>
            <a:r>
              <a:rPr lang="de-DE" sz="2400" dirty="0" err="1"/>
              <a:t>heit</a:t>
            </a:r>
            <a:r>
              <a:rPr lang="de-DE" sz="2400" dirty="0"/>
              <a:t>, Rampen, Aufzüge, technische Ausstattung zu Nachteilsaus- gleich), Therapietermine sind in der Schule / während der Schulzeit möglich.</a:t>
            </a:r>
          </a:p>
          <a:p>
            <a:pPr marL="342900" indent="-342900">
              <a:buAutoNum type="arabicPeriod" startAt="7"/>
            </a:pPr>
            <a:endParaRPr lang="de-DE" sz="2400" dirty="0"/>
          </a:p>
          <a:p>
            <a:r>
              <a:rPr lang="de-DE" sz="2400" dirty="0"/>
              <a:t>8.   Alles in Allem: An unserer Schule läuft Inklusion  </a:t>
            </a:r>
            <a:r>
              <a:rPr lang="de-DE" sz="2400" dirty="0" smtClean="0"/>
              <a:t>       gut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128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980728"/>
            <a:ext cx="7488832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7313" lvl="1"/>
            <a:r>
              <a:rPr lang="de-DE" dirty="0" smtClean="0"/>
              <a:t>1.	In </a:t>
            </a:r>
            <a:r>
              <a:rPr lang="de-DE" dirty="0"/>
              <a:t>meinen Klassen profitieren alle Kinder von inklusiver </a:t>
            </a:r>
            <a:r>
              <a:rPr lang="de-DE" dirty="0" smtClean="0"/>
              <a:t>	Schule.</a:t>
            </a:r>
          </a:p>
          <a:p>
            <a:endParaRPr lang="de-DE" dirty="0"/>
          </a:p>
          <a:p>
            <a:r>
              <a:rPr lang="de-DE" dirty="0" smtClean="0"/>
              <a:t>2.	Für </a:t>
            </a:r>
            <a:r>
              <a:rPr lang="de-DE" dirty="0"/>
              <a:t>die inklusive </a:t>
            </a:r>
            <a:r>
              <a:rPr lang="de-DE" dirty="0" err="1"/>
              <a:t>Beschulug</a:t>
            </a:r>
            <a:r>
              <a:rPr lang="de-DE" dirty="0"/>
              <a:t> bin ich gut motiviert.</a:t>
            </a:r>
          </a:p>
          <a:p>
            <a:r>
              <a:rPr lang="de-DE" dirty="0" smtClean="0"/>
              <a:t>	Was </a:t>
            </a:r>
            <a:r>
              <a:rPr lang="de-DE" dirty="0"/>
              <a:t>unterstützt den Aufbau guter Motivation:</a:t>
            </a:r>
          </a:p>
          <a:p>
            <a:endParaRPr lang="de-DE" dirty="0"/>
          </a:p>
          <a:p>
            <a:r>
              <a:rPr lang="de-DE" dirty="0"/>
              <a:t>3.	Für die täglichen Herausforderungen inklusiver Schule </a:t>
            </a:r>
            <a:r>
              <a:rPr lang="de-DE" dirty="0" smtClean="0"/>
              <a:t>	fühle </a:t>
            </a:r>
            <a:r>
              <a:rPr lang="de-DE" dirty="0"/>
              <a:t>ich mich </a:t>
            </a:r>
            <a:r>
              <a:rPr lang="de-DE" dirty="0" smtClean="0"/>
              <a:t>ausreichend </a:t>
            </a:r>
            <a:r>
              <a:rPr lang="de-DE" dirty="0"/>
              <a:t>fortgebildet und vorbereitet.</a:t>
            </a:r>
          </a:p>
          <a:p>
            <a:r>
              <a:rPr lang="de-DE" dirty="0" smtClean="0"/>
              <a:t>	Welche </a:t>
            </a:r>
            <a:r>
              <a:rPr lang="de-DE" dirty="0"/>
              <a:t>Ansätze und Strukturen sind </a:t>
            </a:r>
            <a:r>
              <a:rPr lang="de-DE" dirty="0" smtClean="0"/>
              <a:t>dafür ausschlaggebend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4.	In meinen Klassen kommen alle zugestandenen Soll-Stunden </a:t>
            </a:r>
            <a:r>
              <a:rPr lang="de-DE" dirty="0" smtClean="0"/>
              <a:t>	der sonder-pädagogischen </a:t>
            </a:r>
            <a:r>
              <a:rPr lang="de-DE" dirty="0"/>
              <a:t>Unterstützung bei den </a:t>
            </a:r>
            <a:r>
              <a:rPr lang="de-DE" dirty="0" smtClean="0"/>
              <a:t>	förderbedürftigen </a:t>
            </a:r>
            <a:r>
              <a:rPr lang="de-DE" dirty="0"/>
              <a:t>Kindern an.                  </a:t>
            </a:r>
          </a:p>
          <a:p>
            <a:r>
              <a:rPr lang="de-DE" dirty="0" smtClean="0"/>
              <a:t>	Wieviel </a:t>
            </a:r>
            <a:r>
              <a:rPr lang="de-DE" dirty="0"/>
              <a:t>Prozent etwa:     %. Welche Rahmenbedingungen </a:t>
            </a:r>
            <a:r>
              <a:rPr lang="de-DE" dirty="0" smtClean="0"/>
              <a:t>	sind </a:t>
            </a:r>
            <a:r>
              <a:rPr lang="de-DE" dirty="0"/>
              <a:t>entscheidend:</a:t>
            </a:r>
          </a:p>
          <a:p>
            <a:endParaRPr lang="de-DE" dirty="0"/>
          </a:p>
          <a:p>
            <a:r>
              <a:rPr lang="de-DE" dirty="0"/>
              <a:t>5.	Die schulgesetzlich vorgesehenen Stunden </a:t>
            </a:r>
            <a:r>
              <a:rPr lang="de-DE" dirty="0" smtClean="0"/>
              <a:t>der 	sonderpädagogischen Unterstützung </a:t>
            </a:r>
            <a:r>
              <a:rPr lang="de-DE" dirty="0"/>
              <a:t>reichen meiner Meinung </a:t>
            </a:r>
            <a:r>
              <a:rPr lang="de-DE" dirty="0" smtClean="0"/>
              <a:t>	nach aus. Welche </a:t>
            </a:r>
            <a:r>
              <a:rPr lang="de-DE" dirty="0"/>
              <a:t>Aspekte führen zu dieser Einschätzung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51720" y="6113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Lehrer- Fragebogen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1014" y="1196752"/>
            <a:ext cx="7272808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6.	Ich schaffe es immer, den vorgesehenen Unterrichtsstoff im </a:t>
            </a:r>
            <a:r>
              <a:rPr lang="de-DE" dirty="0" smtClean="0"/>
              <a:t>	Schuljahr abzuschließen</a:t>
            </a:r>
            <a:r>
              <a:rPr lang="de-DE" dirty="0"/>
              <a:t>.</a:t>
            </a:r>
          </a:p>
          <a:p>
            <a:r>
              <a:rPr lang="de-DE" dirty="0" smtClean="0"/>
              <a:t>	Welche </a:t>
            </a:r>
            <a:r>
              <a:rPr lang="de-DE" dirty="0"/>
              <a:t>Bedeutung hat das für den Schulerfolg Ihrer SuS:</a:t>
            </a:r>
          </a:p>
          <a:p>
            <a:r>
              <a:rPr lang="de-DE" dirty="0" smtClean="0"/>
              <a:t>7</a:t>
            </a:r>
            <a:r>
              <a:rPr lang="de-DE" dirty="0"/>
              <a:t>.	Ich kann unter den gegebenen Bedingungen allen SuS </a:t>
            </a:r>
            <a:r>
              <a:rPr lang="de-DE" dirty="0" smtClean="0"/>
              <a:t>	gerecht werden. Wie </a:t>
            </a:r>
            <a:r>
              <a:rPr lang="de-DE" dirty="0"/>
              <a:t>gelingt es, diese Gerechtigkeit in der </a:t>
            </a:r>
            <a:r>
              <a:rPr lang="de-DE" dirty="0" smtClean="0"/>
              <a:t>	Praxis </a:t>
            </a:r>
            <a:r>
              <a:rPr lang="de-DE" dirty="0"/>
              <a:t>zu </a:t>
            </a:r>
            <a:r>
              <a:rPr lang="de-DE" dirty="0" smtClean="0"/>
              <a:t>erreichen.</a:t>
            </a:r>
          </a:p>
          <a:p>
            <a:r>
              <a:rPr lang="de-DE" dirty="0" smtClean="0"/>
              <a:t>8</a:t>
            </a:r>
            <a:r>
              <a:rPr lang="de-DE" dirty="0"/>
              <a:t>.	In meinen Klassen werden alle SuS mit festgestelltem </a:t>
            </a:r>
            <a:r>
              <a:rPr lang="de-DE" dirty="0" smtClean="0"/>
              <a:t>	Förderbedarf ausreichend </a:t>
            </a:r>
            <a:r>
              <a:rPr lang="de-DE" dirty="0"/>
              <a:t>auf die Anforderungen von </a:t>
            </a:r>
            <a:r>
              <a:rPr lang="de-DE" dirty="0" smtClean="0"/>
              <a:t>	weiterführenden Schulen vorbereitet.</a:t>
            </a:r>
            <a:endParaRPr lang="de-DE" dirty="0"/>
          </a:p>
          <a:p>
            <a:r>
              <a:rPr lang="de-DE" dirty="0"/>
              <a:t>9.	Permanentes Co-Teaching zusammen mit </a:t>
            </a:r>
            <a:r>
              <a:rPr lang="de-DE" dirty="0" smtClean="0"/>
              <a:t>einem 	Förderlehrer </a:t>
            </a:r>
            <a:r>
              <a:rPr lang="de-DE" dirty="0"/>
              <a:t>würde </a:t>
            </a:r>
            <a:r>
              <a:rPr lang="de-DE" dirty="0" smtClean="0"/>
              <a:t>mir </a:t>
            </a:r>
            <a:r>
              <a:rPr lang="de-DE" dirty="0"/>
              <a:t>und meinen SuS deutliche Vorteile </a:t>
            </a:r>
            <a:r>
              <a:rPr lang="de-DE" dirty="0" smtClean="0"/>
              <a:t>	bringen.</a:t>
            </a:r>
            <a:endParaRPr lang="de-DE" dirty="0"/>
          </a:p>
          <a:p>
            <a:r>
              <a:rPr lang="de-DE" dirty="0" smtClean="0"/>
              <a:t>10.	Alles </a:t>
            </a:r>
            <a:r>
              <a:rPr lang="de-DE" dirty="0"/>
              <a:t>in Allem: An unserer Schule läuft Inklusion gut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8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87624" y="119675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Wie zufrieden sind unsere </a:t>
            </a:r>
            <a:r>
              <a:rPr lang="de-DE" sz="2400" b="1" dirty="0" smtClean="0"/>
              <a:t>Kinder, Eltern </a:t>
            </a:r>
            <a:r>
              <a:rPr lang="de-DE" sz="2400" b="1" dirty="0"/>
              <a:t>und Lehrer mit der Umsetzung der Inklusion in der Grundschule zum jetzigen Zeitpunkt?</a:t>
            </a:r>
          </a:p>
          <a:p>
            <a:pPr algn="ctr"/>
            <a:endParaRPr lang="de-DE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38" y="2852936"/>
            <a:ext cx="56242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9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flipV="1">
            <a:off x="7515616" y="5949460"/>
            <a:ext cx="80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0530"/>
            <a:ext cx="7643903" cy="481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10447"/>
            <a:ext cx="5015221" cy="52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9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937807" cy="513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701970"/>
            <a:ext cx="5246044" cy="546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2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908720"/>
            <a:ext cx="61206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Kommentare aus der </a:t>
            </a:r>
            <a:r>
              <a:rPr lang="de-DE" sz="2800" b="1" dirty="0"/>
              <a:t>Elternschaft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Fachlehrer sind zu wenig informiert und öfters überfordert.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Unzufriedenheit der Lehrer wirkt sich auf die Kinder aus.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Immer wieder Wechsel der Bezugsperson bzw. des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Förderschullehrers.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Kinder in der Klasse können in Ruhe lernen,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die Inklusionskinder rausgehen mit ihrem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Förderschullehrer.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1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908720"/>
            <a:ext cx="58098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Kommentare aus der </a:t>
            </a:r>
            <a:r>
              <a:rPr lang="de-DE" sz="2800" b="1" dirty="0"/>
              <a:t>Elternschaft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84482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Lehrer sind nicht gut vorbereitet, es gibt zu wenig Informationen.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6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Inklusion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hilft weder den hilfsbedürftigen Kindern weiter, noch werden die Lehrkräfte den „regelkonformen“ Kindern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gerecht!</a:t>
            </a:r>
          </a:p>
          <a:p>
            <a:pPr marL="457200" indent="-457200">
              <a:buAutoNum type="arabicPeriod" startAt="6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Gefühl des Anders sein wird verstärkt!</a:t>
            </a:r>
          </a:p>
          <a:p>
            <a:pPr marL="457200" indent="-457200">
              <a:buAutoNum type="arabicPeriod" startAt="6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Keine Zeit mehr für gute und stille Schüler, die „Nicht-Inklusionskinder“ sind im Nachteil</a:t>
            </a: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6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8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Benutzerdefiniert 2">
      <a:dk1>
        <a:sysClr val="windowText" lastClr="000000"/>
      </a:dk1>
      <a:lt1>
        <a:sysClr val="window" lastClr="FFFFFF"/>
      </a:lt1>
      <a:dk2>
        <a:srgbClr val="64A73B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764</Words>
  <Application>Microsoft Office PowerPoint</Application>
  <PresentationFormat>Bildschirmpräsentation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Pin</vt:lpstr>
      <vt:lpstr> Kreiselternrat     Stadtelternrat  Osnabrück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bosse</dc:creator>
  <cp:lastModifiedBy>walter bosse</cp:lastModifiedBy>
  <cp:revision>78</cp:revision>
  <dcterms:created xsi:type="dcterms:W3CDTF">2018-06-06T15:24:10Z</dcterms:created>
  <dcterms:modified xsi:type="dcterms:W3CDTF">2018-06-10T13:00:50Z</dcterms:modified>
</cp:coreProperties>
</file>