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2" r:id="rId4"/>
    <p:sldId id="258" r:id="rId5"/>
    <p:sldId id="274" r:id="rId6"/>
    <p:sldId id="263" r:id="rId7"/>
    <p:sldId id="262" r:id="rId8"/>
    <p:sldId id="261" r:id="rId9"/>
    <p:sldId id="260" r:id="rId10"/>
    <p:sldId id="259" r:id="rId11"/>
    <p:sldId id="265" r:id="rId12"/>
    <p:sldId id="266" r:id="rId13"/>
    <p:sldId id="267" r:id="rId14"/>
    <p:sldId id="268" r:id="rId15"/>
    <p:sldId id="269" r:id="rId16"/>
    <p:sldId id="283" r:id="rId17"/>
    <p:sldId id="278" r:id="rId18"/>
    <p:sldId id="279" r:id="rId19"/>
    <p:sldId id="282" r:id="rId20"/>
    <p:sldId id="284" r:id="rId21"/>
    <p:sldId id="270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70639" autoAdjust="0"/>
  </p:normalViewPr>
  <p:slideViewPr>
    <p:cSldViewPr snapToGrid="0">
      <p:cViewPr varScale="1">
        <p:scale>
          <a:sx n="88" d="100"/>
          <a:sy n="88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48A5-1F60-4259-8A5E-A1E28736FD76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B16C5-424E-4BCD-AFE9-9CDC483EBC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5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9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57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0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272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644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67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663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580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80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8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4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085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73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38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6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55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5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21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00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32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6C5-424E-4BCD-AFE9-9CDC483EBCE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7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37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8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98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0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97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38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89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3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72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17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2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EB36-6CDA-49C3-8B6F-0A2461F6B10D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9B68-8568-4358-8D82-1D4B3433D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bsmelle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150586" y="1687354"/>
            <a:ext cx="125076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rgbClr val="C00000"/>
                </a:solidFill>
              </a:rPr>
              <a:t>Berufsbildende Schulen in Melle</a:t>
            </a:r>
          </a:p>
          <a:p>
            <a:pPr algn="ctr"/>
            <a:endParaRPr lang="de-DE" sz="6600" dirty="0"/>
          </a:p>
          <a:p>
            <a:pPr algn="ctr"/>
            <a:r>
              <a:rPr lang="de-DE" sz="6600" b="1" dirty="0"/>
              <a:t>Ihr Partner </a:t>
            </a:r>
            <a:r>
              <a:rPr lang="de-DE" sz="6600" dirty="0"/>
              <a:t>für berufliche Bildung und Ausbildung in der Region</a:t>
            </a:r>
          </a:p>
          <a:p>
            <a:pPr algn="ctr"/>
            <a:r>
              <a:rPr lang="de-DE" sz="6600" dirty="0">
                <a:solidFill>
                  <a:srgbClr val="C00000"/>
                </a:solidFill>
              </a:rPr>
              <a:t>www.bbs-melle.de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84300" y="1187376"/>
            <a:ext cx="1041399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Berufsausbildungen im Berufsfeld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Wirtschaft und Verwaltung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Industriekaufmann(frau)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Kaufmann(frau) im Einzelhandel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Kaufmann(frau) für Büromanagement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Fachlagerist(in)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Fachkraft für </a:t>
            </a:r>
            <a:r>
              <a:rPr lang="de-DE" altLang="de-DE" sz="3200" b="1" dirty="0" smtClean="0"/>
              <a:t>Lagerlogistik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 smtClean="0"/>
              <a:t>Kaufmann(Frau) Speditions- und Logistikdienstleistungen</a:t>
            </a:r>
            <a:endParaRPr lang="de-DE" altLang="de-DE" sz="3200" b="1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Verkäufer(in</a:t>
            </a:r>
            <a:r>
              <a:rPr lang="de-DE" altLang="de-DE" sz="3200" b="1" dirty="0" smtClean="0"/>
              <a:t>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 smtClean="0"/>
              <a:t>Kauffrau/ Kaufmann im Einzelhandel</a:t>
            </a:r>
            <a:endParaRPr lang="de-DE" altLang="de-DE" sz="3200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23" y="2971962"/>
            <a:ext cx="2196777" cy="2196777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b="1" dirty="0">
                <a:solidFill>
                  <a:srgbClr val="BC002D"/>
                </a:solidFill>
                <a:latin typeface="Gill Sans MT" panose="020B0502020104020203" pitchFamily="34" charset="0"/>
              </a:rPr>
              <a:t>Duale Berufsausbildung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Bildungsgänge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Übersicht duale Berufsausbildungen an der BBS Melle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84300" y="1187376"/>
            <a:ext cx="1041399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Berufsausbildungen im Berufsfeld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Elektrotechnik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Elektroniker(in) für Betriebstechnik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Elektroniker(in) für Gebäudetechnik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3200" b="1" dirty="0"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57" y="2936345"/>
            <a:ext cx="1943100" cy="19335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Übersicht duale Berufsausbildungen an der BBS Melle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5260" y="1159436"/>
            <a:ext cx="1041399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Berufsausbildungen im Berufsfeld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Gesundheit/ Pflege</a:t>
            </a:r>
            <a:endParaRPr lang="de-DE" altLang="de-DE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Medizinische Fachangestellte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 smtClean="0"/>
              <a:t>Zahnmedizinische Fachangestellte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 smtClean="0"/>
              <a:t>Pflegefachmann/-fachfrau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 smtClean="0"/>
              <a:t>(Generalistische Pflegeausbildung)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3200" b="1" dirty="0"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66" y="2914444"/>
            <a:ext cx="2169789" cy="21697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Übersicht duale Berufsausbildungen an der BBS Melle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84300" y="1187376"/>
            <a:ext cx="1041399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Berufsausbildungen im Berufsfeld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Bau- und Holztechnik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Tischler(in)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Holzmechaniker(in)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Maurer(in)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Zimmerer(in)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Ausbaufacharbeiter(in)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3200" b="1" dirty="0"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72" y="2470311"/>
            <a:ext cx="1727183" cy="17187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72" y="4369051"/>
            <a:ext cx="1803149" cy="18031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Übersicht duale Berufsausbildungen an der BBS Melle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84300" y="1187376"/>
            <a:ext cx="1041399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Berufsausbildungen im Berufsfeld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Metalltechnik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Industriemechaniker(in)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Konstruktionsmechaniker(in)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Zerspanungsmechaniker(in)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Feinwerkmechaniker(in</a:t>
            </a:r>
            <a:r>
              <a:rPr lang="de-DE" altLang="de-DE" sz="3200" b="1" dirty="0" smtClean="0"/>
              <a:t>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 smtClean="0"/>
              <a:t>Werkzeugmechaniker(in)</a:t>
            </a:r>
            <a:endParaRPr lang="de-DE" altLang="de-DE" sz="3200" b="1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Maschinen- und Anlagenführer(in)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3200" b="1" dirty="0"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55" y="2457450"/>
            <a:ext cx="1943100" cy="19431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55" y="4567598"/>
            <a:ext cx="1943100" cy="1943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Übersicht duale Berufsausbildungen an der BBS Melle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84300" y="1187376"/>
            <a:ext cx="1041399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Berufsausbildungen im Berufsfeld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Fahrzeugtechnik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Kraftfahrzeugmechatroniker(in)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Nutzfahrzeugtechnik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Personenwagentechnik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Hochvolttechnik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b="1" dirty="0"/>
              <a:t>Landmaschinenmechatroniker(in)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88" y="3071441"/>
            <a:ext cx="1942634" cy="19426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8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2774" y="1951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BBS Melle -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Kompetenzzentrum für berufliche Bildung 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 östlichen Landkreis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0909" y="1251914"/>
            <a:ext cx="10480676" cy="12287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Gliederung: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BBS Melle im Überblick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Schulformen Vollzeitausbildung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Schulformen Teilzeitausbildung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Aktuelles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132742" y="5985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6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6931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375132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Aktuelles –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Distanzlernen BBS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7" y="1119618"/>
            <a:ext cx="7295603" cy="56787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0" y="2731330"/>
            <a:ext cx="4338885" cy="19158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6931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41241" y="375132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Aktuelles –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Distanzlernen BBS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41241" y="1184344"/>
            <a:ext cx="101001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BBS Melle &amp; BBS </a:t>
            </a:r>
            <a:r>
              <a:rPr lang="de-DE" sz="3200" dirty="0" smtClean="0"/>
              <a:t>Lingen 	</a:t>
            </a:r>
            <a:r>
              <a:rPr lang="de-DE" sz="3200" i="1" dirty="0" err="1" smtClean="0"/>
              <a:t>Blended</a:t>
            </a:r>
            <a:r>
              <a:rPr lang="de-DE" sz="3200" i="1" dirty="0" smtClean="0"/>
              <a:t> Learning Konzept</a:t>
            </a:r>
            <a:endParaRPr lang="de-DE" sz="3200" i="1" dirty="0"/>
          </a:p>
          <a:p>
            <a:r>
              <a:rPr lang="de-DE" sz="2000" dirty="0"/>
              <a:t>Kfz- Technik Schwerpunkt Hochvolttechnik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1" y="2476833"/>
            <a:ext cx="4499319" cy="33270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56960" y="3299725"/>
            <a:ext cx="461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Entwicklung gemeinsamer Lernsituationen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56960" y="3955709"/>
            <a:ext cx="461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chulübergreifende Lerntandems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64579" y="4580549"/>
            <a:ext cx="57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Optimale Ausnutzung  kostenintensiver Ausstattungen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64580" y="2674885"/>
            <a:ext cx="461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Lernplattform mit 1.500 Lernsituationen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932170" y="5988044"/>
            <a:ext cx="57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Ergebnis: wohnortnahe Ausbildung auch in spezialisierten Ausbildungsberufen/ Schwerpunkten auf höchstem Niveau</a:t>
            </a:r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 rot="5400000">
            <a:off x="8124360" y="5261781"/>
            <a:ext cx="698159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14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6931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41241" y="375132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Aktuelles –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Distanzlernen BBS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6860"/>
            <a:ext cx="5242560" cy="39319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72" y="1546860"/>
            <a:ext cx="5242560" cy="39319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2774" y="1951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BBS Melle -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Kompetenzzentrum für berufliche Bildung 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 östlichen Landkreis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0909" y="1251914"/>
            <a:ext cx="10480676" cy="12287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Gliederung: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BBS Melle im Überblick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Schulformen Vollzeitausbildung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Schulformen Teilzeitausbildung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Aktuelles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132742" y="5985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6931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41241" y="375132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Aktuelles –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Distanzlernen BBS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1846888"/>
            <a:ext cx="5292949" cy="39697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1" y="1846888"/>
            <a:ext cx="5292949" cy="39697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315686" y="1655763"/>
            <a:ext cx="125076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rgbClr val="C00000"/>
                </a:solidFill>
              </a:rPr>
              <a:t>Berufsbildende Schulen in Melle</a:t>
            </a:r>
          </a:p>
          <a:p>
            <a:pPr algn="ctr"/>
            <a:endParaRPr lang="de-DE" sz="6600" dirty="0"/>
          </a:p>
          <a:p>
            <a:pPr algn="ctr"/>
            <a:r>
              <a:rPr lang="de-DE" sz="6600" b="1" dirty="0"/>
              <a:t>Ihr Partner </a:t>
            </a:r>
            <a:r>
              <a:rPr lang="de-DE" sz="6600" dirty="0"/>
              <a:t>für berufliche Bildung und Ausbildung in der Region</a:t>
            </a:r>
          </a:p>
          <a:p>
            <a:pPr algn="ctr"/>
            <a:r>
              <a:rPr lang="de-DE" sz="6600" dirty="0"/>
              <a:t>www.bbs-melle.de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G_2111_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reihandform 1"/>
          <p:cNvSpPr/>
          <p:nvPr/>
        </p:nvSpPr>
        <p:spPr>
          <a:xfrm>
            <a:off x="2451100" y="1529748"/>
            <a:ext cx="7239000" cy="2712052"/>
          </a:xfrm>
          <a:custGeom>
            <a:avLst/>
            <a:gdLst>
              <a:gd name="connsiteX0" fmla="*/ 6794500 w 7239000"/>
              <a:gd name="connsiteY0" fmla="*/ 70452 h 2712052"/>
              <a:gd name="connsiteX1" fmla="*/ 6146800 w 7239000"/>
              <a:gd name="connsiteY1" fmla="*/ 45052 h 2712052"/>
              <a:gd name="connsiteX2" fmla="*/ 5981700 w 7239000"/>
              <a:gd name="connsiteY2" fmla="*/ 32352 h 2712052"/>
              <a:gd name="connsiteX3" fmla="*/ 5727700 w 7239000"/>
              <a:gd name="connsiteY3" fmla="*/ 45052 h 2712052"/>
              <a:gd name="connsiteX4" fmla="*/ 5676900 w 7239000"/>
              <a:gd name="connsiteY4" fmla="*/ 57752 h 2712052"/>
              <a:gd name="connsiteX5" fmla="*/ 5486400 w 7239000"/>
              <a:gd name="connsiteY5" fmla="*/ 70452 h 2712052"/>
              <a:gd name="connsiteX6" fmla="*/ 4927600 w 7239000"/>
              <a:gd name="connsiteY6" fmla="*/ 83152 h 2712052"/>
              <a:gd name="connsiteX7" fmla="*/ 4724400 w 7239000"/>
              <a:gd name="connsiteY7" fmla="*/ 70452 h 2712052"/>
              <a:gd name="connsiteX8" fmla="*/ 4584700 w 7239000"/>
              <a:gd name="connsiteY8" fmla="*/ 45052 h 2712052"/>
              <a:gd name="connsiteX9" fmla="*/ 4495800 w 7239000"/>
              <a:gd name="connsiteY9" fmla="*/ 32352 h 2712052"/>
              <a:gd name="connsiteX10" fmla="*/ 4000500 w 7239000"/>
              <a:gd name="connsiteY10" fmla="*/ 32352 h 2712052"/>
              <a:gd name="connsiteX11" fmla="*/ 3949700 w 7239000"/>
              <a:gd name="connsiteY11" fmla="*/ 45052 h 2712052"/>
              <a:gd name="connsiteX12" fmla="*/ 3810000 w 7239000"/>
              <a:gd name="connsiteY12" fmla="*/ 95852 h 2712052"/>
              <a:gd name="connsiteX13" fmla="*/ 3403600 w 7239000"/>
              <a:gd name="connsiteY13" fmla="*/ 133952 h 2712052"/>
              <a:gd name="connsiteX14" fmla="*/ 3136900 w 7239000"/>
              <a:gd name="connsiteY14" fmla="*/ 159352 h 2712052"/>
              <a:gd name="connsiteX15" fmla="*/ 2476500 w 7239000"/>
              <a:gd name="connsiteY15" fmla="*/ 184752 h 2712052"/>
              <a:gd name="connsiteX16" fmla="*/ 2273300 w 7239000"/>
              <a:gd name="connsiteY16" fmla="*/ 210152 h 2712052"/>
              <a:gd name="connsiteX17" fmla="*/ 2235200 w 7239000"/>
              <a:gd name="connsiteY17" fmla="*/ 222852 h 2712052"/>
              <a:gd name="connsiteX18" fmla="*/ 2120900 w 7239000"/>
              <a:gd name="connsiteY18" fmla="*/ 235552 h 2712052"/>
              <a:gd name="connsiteX19" fmla="*/ 2032000 w 7239000"/>
              <a:gd name="connsiteY19" fmla="*/ 260952 h 2712052"/>
              <a:gd name="connsiteX20" fmla="*/ 1917700 w 7239000"/>
              <a:gd name="connsiteY20" fmla="*/ 286352 h 2712052"/>
              <a:gd name="connsiteX21" fmla="*/ 1841500 w 7239000"/>
              <a:gd name="connsiteY21" fmla="*/ 311752 h 2712052"/>
              <a:gd name="connsiteX22" fmla="*/ 1689100 w 7239000"/>
              <a:gd name="connsiteY22" fmla="*/ 362552 h 2712052"/>
              <a:gd name="connsiteX23" fmla="*/ 1651000 w 7239000"/>
              <a:gd name="connsiteY23" fmla="*/ 375252 h 2712052"/>
              <a:gd name="connsiteX24" fmla="*/ 1612900 w 7239000"/>
              <a:gd name="connsiteY24" fmla="*/ 387952 h 2712052"/>
              <a:gd name="connsiteX25" fmla="*/ 1485900 w 7239000"/>
              <a:gd name="connsiteY25" fmla="*/ 400652 h 2712052"/>
              <a:gd name="connsiteX26" fmla="*/ 1409700 w 7239000"/>
              <a:gd name="connsiteY26" fmla="*/ 426052 h 2712052"/>
              <a:gd name="connsiteX27" fmla="*/ 1371600 w 7239000"/>
              <a:gd name="connsiteY27" fmla="*/ 438752 h 2712052"/>
              <a:gd name="connsiteX28" fmla="*/ 1346200 w 7239000"/>
              <a:gd name="connsiteY28" fmla="*/ 476852 h 2712052"/>
              <a:gd name="connsiteX29" fmla="*/ 1219200 w 7239000"/>
              <a:gd name="connsiteY29" fmla="*/ 527652 h 2712052"/>
              <a:gd name="connsiteX30" fmla="*/ 1143000 w 7239000"/>
              <a:gd name="connsiteY30" fmla="*/ 553052 h 2712052"/>
              <a:gd name="connsiteX31" fmla="*/ 1104900 w 7239000"/>
              <a:gd name="connsiteY31" fmla="*/ 565752 h 2712052"/>
              <a:gd name="connsiteX32" fmla="*/ 1066800 w 7239000"/>
              <a:gd name="connsiteY32" fmla="*/ 591152 h 2712052"/>
              <a:gd name="connsiteX33" fmla="*/ 977900 w 7239000"/>
              <a:gd name="connsiteY33" fmla="*/ 616552 h 2712052"/>
              <a:gd name="connsiteX34" fmla="*/ 939800 w 7239000"/>
              <a:gd name="connsiteY34" fmla="*/ 629252 h 2712052"/>
              <a:gd name="connsiteX35" fmla="*/ 825500 w 7239000"/>
              <a:gd name="connsiteY35" fmla="*/ 730852 h 2712052"/>
              <a:gd name="connsiteX36" fmla="*/ 787400 w 7239000"/>
              <a:gd name="connsiteY36" fmla="*/ 756252 h 2712052"/>
              <a:gd name="connsiteX37" fmla="*/ 762000 w 7239000"/>
              <a:gd name="connsiteY37" fmla="*/ 794352 h 2712052"/>
              <a:gd name="connsiteX38" fmla="*/ 723900 w 7239000"/>
              <a:gd name="connsiteY38" fmla="*/ 807052 h 2712052"/>
              <a:gd name="connsiteX39" fmla="*/ 685800 w 7239000"/>
              <a:gd name="connsiteY39" fmla="*/ 845152 h 2712052"/>
              <a:gd name="connsiteX40" fmla="*/ 673100 w 7239000"/>
              <a:gd name="connsiteY40" fmla="*/ 883252 h 2712052"/>
              <a:gd name="connsiteX41" fmla="*/ 596900 w 7239000"/>
              <a:gd name="connsiteY41" fmla="*/ 908652 h 2712052"/>
              <a:gd name="connsiteX42" fmla="*/ 584200 w 7239000"/>
              <a:gd name="connsiteY42" fmla="*/ 946752 h 2712052"/>
              <a:gd name="connsiteX43" fmla="*/ 469900 w 7239000"/>
              <a:gd name="connsiteY43" fmla="*/ 997552 h 2712052"/>
              <a:gd name="connsiteX44" fmla="*/ 393700 w 7239000"/>
              <a:gd name="connsiteY44" fmla="*/ 1048352 h 2712052"/>
              <a:gd name="connsiteX45" fmla="*/ 381000 w 7239000"/>
              <a:gd name="connsiteY45" fmla="*/ 1099152 h 2712052"/>
              <a:gd name="connsiteX46" fmla="*/ 330200 w 7239000"/>
              <a:gd name="connsiteY46" fmla="*/ 1175352 h 2712052"/>
              <a:gd name="connsiteX47" fmla="*/ 304800 w 7239000"/>
              <a:gd name="connsiteY47" fmla="*/ 1213452 h 2712052"/>
              <a:gd name="connsiteX48" fmla="*/ 266700 w 7239000"/>
              <a:gd name="connsiteY48" fmla="*/ 1289652 h 2712052"/>
              <a:gd name="connsiteX49" fmla="*/ 241300 w 7239000"/>
              <a:gd name="connsiteY49" fmla="*/ 1378552 h 2712052"/>
              <a:gd name="connsiteX50" fmla="*/ 215900 w 7239000"/>
              <a:gd name="connsiteY50" fmla="*/ 1416652 h 2712052"/>
              <a:gd name="connsiteX51" fmla="*/ 177800 w 7239000"/>
              <a:gd name="connsiteY51" fmla="*/ 1492852 h 2712052"/>
              <a:gd name="connsiteX52" fmla="*/ 165100 w 7239000"/>
              <a:gd name="connsiteY52" fmla="*/ 1556352 h 2712052"/>
              <a:gd name="connsiteX53" fmla="*/ 152400 w 7239000"/>
              <a:gd name="connsiteY53" fmla="*/ 1670652 h 2712052"/>
              <a:gd name="connsiteX54" fmla="*/ 101600 w 7239000"/>
              <a:gd name="connsiteY54" fmla="*/ 1784952 h 2712052"/>
              <a:gd name="connsiteX55" fmla="*/ 76200 w 7239000"/>
              <a:gd name="connsiteY55" fmla="*/ 1861152 h 2712052"/>
              <a:gd name="connsiteX56" fmla="*/ 38100 w 7239000"/>
              <a:gd name="connsiteY56" fmla="*/ 1937352 h 2712052"/>
              <a:gd name="connsiteX57" fmla="*/ 12700 w 7239000"/>
              <a:gd name="connsiteY57" fmla="*/ 2013552 h 2712052"/>
              <a:gd name="connsiteX58" fmla="*/ 0 w 7239000"/>
              <a:gd name="connsiteY58" fmla="*/ 2051652 h 2712052"/>
              <a:gd name="connsiteX59" fmla="*/ 25400 w 7239000"/>
              <a:gd name="connsiteY59" fmla="*/ 2254852 h 2712052"/>
              <a:gd name="connsiteX60" fmla="*/ 38100 w 7239000"/>
              <a:gd name="connsiteY60" fmla="*/ 2292952 h 2712052"/>
              <a:gd name="connsiteX61" fmla="*/ 63500 w 7239000"/>
              <a:gd name="connsiteY61" fmla="*/ 2331052 h 2712052"/>
              <a:gd name="connsiteX62" fmla="*/ 76200 w 7239000"/>
              <a:gd name="connsiteY62" fmla="*/ 2394552 h 2712052"/>
              <a:gd name="connsiteX63" fmla="*/ 88900 w 7239000"/>
              <a:gd name="connsiteY63" fmla="*/ 2470752 h 2712052"/>
              <a:gd name="connsiteX64" fmla="*/ 165100 w 7239000"/>
              <a:gd name="connsiteY64" fmla="*/ 2521552 h 2712052"/>
              <a:gd name="connsiteX65" fmla="*/ 190500 w 7239000"/>
              <a:gd name="connsiteY65" fmla="*/ 2559652 h 2712052"/>
              <a:gd name="connsiteX66" fmla="*/ 228600 w 7239000"/>
              <a:gd name="connsiteY66" fmla="*/ 2572352 h 2712052"/>
              <a:gd name="connsiteX67" fmla="*/ 317500 w 7239000"/>
              <a:gd name="connsiteY67" fmla="*/ 2585052 h 2712052"/>
              <a:gd name="connsiteX68" fmla="*/ 368300 w 7239000"/>
              <a:gd name="connsiteY68" fmla="*/ 2597752 h 2712052"/>
              <a:gd name="connsiteX69" fmla="*/ 444500 w 7239000"/>
              <a:gd name="connsiteY69" fmla="*/ 2623152 h 2712052"/>
              <a:gd name="connsiteX70" fmla="*/ 508000 w 7239000"/>
              <a:gd name="connsiteY70" fmla="*/ 2635852 h 2712052"/>
              <a:gd name="connsiteX71" fmla="*/ 546100 w 7239000"/>
              <a:gd name="connsiteY71" fmla="*/ 2648552 h 2712052"/>
              <a:gd name="connsiteX72" fmla="*/ 685800 w 7239000"/>
              <a:gd name="connsiteY72" fmla="*/ 2673952 h 2712052"/>
              <a:gd name="connsiteX73" fmla="*/ 990600 w 7239000"/>
              <a:gd name="connsiteY73" fmla="*/ 2661252 h 2712052"/>
              <a:gd name="connsiteX74" fmla="*/ 1371600 w 7239000"/>
              <a:gd name="connsiteY74" fmla="*/ 2635852 h 2712052"/>
              <a:gd name="connsiteX75" fmla="*/ 2413000 w 7239000"/>
              <a:gd name="connsiteY75" fmla="*/ 2673952 h 2712052"/>
              <a:gd name="connsiteX76" fmla="*/ 2476500 w 7239000"/>
              <a:gd name="connsiteY76" fmla="*/ 2686652 h 2712052"/>
              <a:gd name="connsiteX77" fmla="*/ 2540000 w 7239000"/>
              <a:gd name="connsiteY77" fmla="*/ 2699352 h 2712052"/>
              <a:gd name="connsiteX78" fmla="*/ 2578100 w 7239000"/>
              <a:gd name="connsiteY78" fmla="*/ 2712052 h 2712052"/>
              <a:gd name="connsiteX79" fmla="*/ 3327400 w 7239000"/>
              <a:gd name="connsiteY79" fmla="*/ 2699352 h 2712052"/>
              <a:gd name="connsiteX80" fmla="*/ 3378200 w 7239000"/>
              <a:gd name="connsiteY80" fmla="*/ 2686652 h 2712052"/>
              <a:gd name="connsiteX81" fmla="*/ 3683000 w 7239000"/>
              <a:gd name="connsiteY81" fmla="*/ 2673952 h 2712052"/>
              <a:gd name="connsiteX82" fmla="*/ 3911600 w 7239000"/>
              <a:gd name="connsiteY82" fmla="*/ 2661252 h 2712052"/>
              <a:gd name="connsiteX83" fmla="*/ 4610100 w 7239000"/>
              <a:gd name="connsiteY83" fmla="*/ 2648552 h 2712052"/>
              <a:gd name="connsiteX84" fmla="*/ 4737100 w 7239000"/>
              <a:gd name="connsiteY84" fmla="*/ 2635852 h 2712052"/>
              <a:gd name="connsiteX85" fmla="*/ 4889500 w 7239000"/>
              <a:gd name="connsiteY85" fmla="*/ 2623152 h 2712052"/>
              <a:gd name="connsiteX86" fmla="*/ 5003800 w 7239000"/>
              <a:gd name="connsiteY86" fmla="*/ 2610452 h 2712052"/>
              <a:gd name="connsiteX87" fmla="*/ 5092700 w 7239000"/>
              <a:gd name="connsiteY87" fmla="*/ 2597752 h 2712052"/>
              <a:gd name="connsiteX88" fmla="*/ 5537200 w 7239000"/>
              <a:gd name="connsiteY88" fmla="*/ 2572352 h 2712052"/>
              <a:gd name="connsiteX89" fmla="*/ 5638800 w 7239000"/>
              <a:gd name="connsiteY89" fmla="*/ 2559652 h 2712052"/>
              <a:gd name="connsiteX90" fmla="*/ 5676900 w 7239000"/>
              <a:gd name="connsiteY90" fmla="*/ 2546952 h 2712052"/>
              <a:gd name="connsiteX91" fmla="*/ 5854700 w 7239000"/>
              <a:gd name="connsiteY91" fmla="*/ 2521552 h 2712052"/>
              <a:gd name="connsiteX92" fmla="*/ 6045200 w 7239000"/>
              <a:gd name="connsiteY92" fmla="*/ 2483452 h 2712052"/>
              <a:gd name="connsiteX93" fmla="*/ 6121400 w 7239000"/>
              <a:gd name="connsiteY93" fmla="*/ 2445352 h 2712052"/>
              <a:gd name="connsiteX94" fmla="*/ 6223000 w 7239000"/>
              <a:gd name="connsiteY94" fmla="*/ 2394552 h 2712052"/>
              <a:gd name="connsiteX95" fmla="*/ 6299200 w 7239000"/>
              <a:gd name="connsiteY95" fmla="*/ 2356452 h 2712052"/>
              <a:gd name="connsiteX96" fmla="*/ 6413500 w 7239000"/>
              <a:gd name="connsiteY96" fmla="*/ 2305652 h 2712052"/>
              <a:gd name="connsiteX97" fmla="*/ 6464300 w 7239000"/>
              <a:gd name="connsiteY97" fmla="*/ 2280252 h 2712052"/>
              <a:gd name="connsiteX98" fmla="*/ 6540500 w 7239000"/>
              <a:gd name="connsiteY98" fmla="*/ 2242152 h 2712052"/>
              <a:gd name="connsiteX99" fmla="*/ 6604000 w 7239000"/>
              <a:gd name="connsiteY99" fmla="*/ 2178652 h 2712052"/>
              <a:gd name="connsiteX100" fmla="*/ 6642100 w 7239000"/>
              <a:gd name="connsiteY100" fmla="*/ 2140552 h 2712052"/>
              <a:gd name="connsiteX101" fmla="*/ 6680200 w 7239000"/>
              <a:gd name="connsiteY101" fmla="*/ 2127852 h 2712052"/>
              <a:gd name="connsiteX102" fmla="*/ 6781800 w 7239000"/>
              <a:gd name="connsiteY102" fmla="*/ 2102452 h 2712052"/>
              <a:gd name="connsiteX103" fmla="*/ 6832600 w 7239000"/>
              <a:gd name="connsiteY103" fmla="*/ 2038952 h 2712052"/>
              <a:gd name="connsiteX104" fmla="*/ 6858000 w 7239000"/>
              <a:gd name="connsiteY104" fmla="*/ 1988152 h 2712052"/>
              <a:gd name="connsiteX105" fmla="*/ 6908800 w 7239000"/>
              <a:gd name="connsiteY105" fmla="*/ 1911952 h 2712052"/>
              <a:gd name="connsiteX106" fmla="*/ 6934200 w 7239000"/>
              <a:gd name="connsiteY106" fmla="*/ 1873852 h 2712052"/>
              <a:gd name="connsiteX107" fmla="*/ 6959600 w 7239000"/>
              <a:gd name="connsiteY107" fmla="*/ 1835752 h 2712052"/>
              <a:gd name="connsiteX108" fmla="*/ 6985000 w 7239000"/>
              <a:gd name="connsiteY108" fmla="*/ 1746852 h 2712052"/>
              <a:gd name="connsiteX109" fmla="*/ 6997700 w 7239000"/>
              <a:gd name="connsiteY109" fmla="*/ 1670652 h 2712052"/>
              <a:gd name="connsiteX110" fmla="*/ 7048500 w 7239000"/>
              <a:gd name="connsiteY110" fmla="*/ 1569052 h 2712052"/>
              <a:gd name="connsiteX111" fmla="*/ 7073900 w 7239000"/>
              <a:gd name="connsiteY111" fmla="*/ 1492852 h 2712052"/>
              <a:gd name="connsiteX112" fmla="*/ 7099300 w 7239000"/>
              <a:gd name="connsiteY112" fmla="*/ 1403952 h 2712052"/>
              <a:gd name="connsiteX113" fmla="*/ 7124700 w 7239000"/>
              <a:gd name="connsiteY113" fmla="*/ 1353152 h 2712052"/>
              <a:gd name="connsiteX114" fmla="*/ 7150100 w 7239000"/>
              <a:gd name="connsiteY114" fmla="*/ 1315052 h 2712052"/>
              <a:gd name="connsiteX115" fmla="*/ 7175500 w 7239000"/>
              <a:gd name="connsiteY115" fmla="*/ 1238852 h 2712052"/>
              <a:gd name="connsiteX116" fmla="*/ 7213600 w 7239000"/>
              <a:gd name="connsiteY116" fmla="*/ 946752 h 2712052"/>
              <a:gd name="connsiteX117" fmla="*/ 7239000 w 7239000"/>
              <a:gd name="connsiteY117" fmla="*/ 654652 h 2712052"/>
              <a:gd name="connsiteX118" fmla="*/ 7226300 w 7239000"/>
              <a:gd name="connsiteY118" fmla="*/ 489552 h 2712052"/>
              <a:gd name="connsiteX119" fmla="*/ 7239000 w 7239000"/>
              <a:gd name="connsiteY119" fmla="*/ 451452 h 2712052"/>
              <a:gd name="connsiteX120" fmla="*/ 7200900 w 7239000"/>
              <a:gd name="connsiteY120" fmla="*/ 375252 h 2712052"/>
              <a:gd name="connsiteX121" fmla="*/ 7188200 w 7239000"/>
              <a:gd name="connsiteY121" fmla="*/ 337152 h 2712052"/>
              <a:gd name="connsiteX122" fmla="*/ 7175500 w 7239000"/>
              <a:gd name="connsiteY122" fmla="*/ 260952 h 2712052"/>
              <a:gd name="connsiteX123" fmla="*/ 7137400 w 7239000"/>
              <a:gd name="connsiteY123" fmla="*/ 184752 h 2712052"/>
              <a:gd name="connsiteX124" fmla="*/ 7099300 w 7239000"/>
              <a:gd name="connsiteY124" fmla="*/ 159352 h 2712052"/>
              <a:gd name="connsiteX125" fmla="*/ 7086600 w 7239000"/>
              <a:gd name="connsiteY125" fmla="*/ 121252 h 2712052"/>
              <a:gd name="connsiteX126" fmla="*/ 6832600 w 7239000"/>
              <a:gd name="connsiteY126" fmla="*/ 83152 h 2712052"/>
              <a:gd name="connsiteX127" fmla="*/ 6794500 w 7239000"/>
              <a:gd name="connsiteY127" fmla="*/ 70452 h 27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7239000" h="2712052">
                <a:moveTo>
                  <a:pt x="6794500" y="70452"/>
                </a:moveTo>
                <a:cubicBezTo>
                  <a:pt x="6680200" y="64102"/>
                  <a:pt x="6803050" y="68078"/>
                  <a:pt x="6146800" y="45052"/>
                </a:cubicBezTo>
                <a:cubicBezTo>
                  <a:pt x="6091638" y="43116"/>
                  <a:pt x="6036733" y="36585"/>
                  <a:pt x="5981700" y="32352"/>
                </a:cubicBezTo>
                <a:cubicBezTo>
                  <a:pt x="5897033" y="36585"/>
                  <a:pt x="5812180" y="38012"/>
                  <a:pt x="5727700" y="45052"/>
                </a:cubicBezTo>
                <a:cubicBezTo>
                  <a:pt x="5710306" y="46502"/>
                  <a:pt x="5694259" y="55925"/>
                  <a:pt x="5676900" y="57752"/>
                </a:cubicBezTo>
                <a:cubicBezTo>
                  <a:pt x="5613609" y="64414"/>
                  <a:pt x="5550004" y="68296"/>
                  <a:pt x="5486400" y="70452"/>
                </a:cubicBezTo>
                <a:cubicBezTo>
                  <a:pt x="5300192" y="76764"/>
                  <a:pt x="5113867" y="78919"/>
                  <a:pt x="4927600" y="83152"/>
                </a:cubicBezTo>
                <a:cubicBezTo>
                  <a:pt x="4859867" y="78919"/>
                  <a:pt x="4791987" y="76596"/>
                  <a:pt x="4724400" y="70452"/>
                </a:cubicBezTo>
                <a:cubicBezTo>
                  <a:pt x="4677816" y="66217"/>
                  <a:pt x="4630775" y="52731"/>
                  <a:pt x="4584700" y="45052"/>
                </a:cubicBezTo>
                <a:cubicBezTo>
                  <a:pt x="4555173" y="40131"/>
                  <a:pt x="4525433" y="36585"/>
                  <a:pt x="4495800" y="32352"/>
                </a:cubicBezTo>
                <a:cubicBezTo>
                  <a:pt x="4315460" y="-27761"/>
                  <a:pt x="4443802" y="10187"/>
                  <a:pt x="4000500" y="32352"/>
                </a:cubicBezTo>
                <a:cubicBezTo>
                  <a:pt x="3983067" y="33224"/>
                  <a:pt x="3966259" y="39532"/>
                  <a:pt x="3949700" y="45052"/>
                </a:cubicBezTo>
                <a:cubicBezTo>
                  <a:pt x="3913712" y="57048"/>
                  <a:pt x="3846320" y="90663"/>
                  <a:pt x="3810000" y="95852"/>
                </a:cubicBezTo>
                <a:cubicBezTo>
                  <a:pt x="3556650" y="132045"/>
                  <a:pt x="3691976" y="117931"/>
                  <a:pt x="3403600" y="133952"/>
                </a:cubicBezTo>
                <a:cubicBezTo>
                  <a:pt x="3295559" y="169966"/>
                  <a:pt x="3364839" y="150585"/>
                  <a:pt x="3136900" y="159352"/>
                </a:cubicBezTo>
                <a:cubicBezTo>
                  <a:pt x="2359830" y="189239"/>
                  <a:pt x="2991436" y="156144"/>
                  <a:pt x="2476500" y="184752"/>
                </a:cubicBezTo>
                <a:cubicBezTo>
                  <a:pt x="2376049" y="218236"/>
                  <a:pt x="2492928" y="182699"/>
                  <a:pt x="2273300" y="210152"/>
                </a:cubicBezTo>
                <a:cubicBezTo>
                  <a:pt x="2260016" y="211812"/>
                  <a:pt x="2248405" y="220651"/>
                  <a:pt x="2235200" y="222852"/>
                </a:cubicBezTo>
                <a:cubicBezTo>
                  <a:pt x="2197387" y="229154"/>
                  <a:pt x="2159000" y="231319"/>
                  <a:pt x="2120900" y="235552"/>
                </a:cubicBezTo>
                <a:cubicBezTo>
                  <a:pt x="2078472" y="249695"/>
                  <a:pt x="2079840" y="250321"/>
                  <a:pt x="2032000" y="260952"/>
                </a:cubicBezTo>
                <a:cubicBezTo>
                  <a:pt x="1985387" y="271310"/>
                  <a:pt x="1961947" y="273078"/>
                  <a:pt x="1917700" y="286352"/>
                </a:cubicBezTo>
                <a:cubicBezTo>
                  <a:pt x="1892055" y="294045"/>
                  <a:pt x="1866900" y="303285"/>
                  <a:pt x="1841500" y="311752"/>
                </a:cubicBezTo>
                <a:lnTo>
                  <a:pt x="1689100" y="362552"/>
                </a:lnTo>
                <a:lnTo>
                  <a:pt x="1651000" y="375252"/>
                </a:lnTo>
                <a:cubicBezTo>
                  <a:pt x="1638300" y="379485"/>
                  <a:pt x="1626221" y="386620"/>
                  <a:pt x="1612900" y="387952"/>
                </a:cubicBezTo>
                <a:lnTo>
                  <a:pt x="1485900" y="400652"/>
                </a:lnTo>
                <a:lnTo>
                  <a:pt x="1409700" y="426052"/>
                </a:lnTo>
                <a:lnTo>
                  <a:pt x="1371600" y="438752"/>
                </a:lnTo>
                <a:cubicBezTo>
                  <a:pt x="1363133" y="451452"/>
                  <a:pt x="1357926" y="467081"/>
                  <a:pt x="1346200" y="476852"/>
                </a:cubicBezTo>
                <a:cubicBezTo>
                  <a:pt x="1321284" y="497615"/>
                  <a:pt x="1242888" y="519756"/>
                  <a:pt x="1219200" y="527652"/>
                </a:cubicBezTo>
                <a:lnTo>
                  <a:pt x="1143000" y="553052"/>
                </a:lnTo>
                <a:cubicBezTo>
                  <a:pt x="1130300" y="557285"/>
                  <a:pt x="1116039" y="558326"/>
                  <a:pt x="1104900" y="565752"/>
                </a:cubicBezTo>
                <a:cubicBezTo>
                  <a:pt x="1092200" y="574219"/>
                  <a:pt x="1080452" y="584326"/>
                  <a:pt x="1066800" y="591152"/>
                </a:cubicBezTo>
                <a:cubicBezTo>
                  <a:pt x="1046500" y="601302"/>
                  <a:pt x="996889" y="611127"/>
                  <a:pt x="977900" y="616552"/>
                </a:cubicBezTo>
                <a:cubicBezTo>
                  <a:pt x="965028" y="620230"/>
                  <a:pt x="951774" y="623265"/>
                  <a:pt x="939800" y="629252"/>
                </a:cubicBezTo>
                <a:cubicBezTo>
                  <a:pt x="865870" y="666217"/>
                  <a:pt x="926476" y="663535"/>
                  <a:pt x="825500" y="730852"/>
                </a:cubicBezTo>
                <a:lnTo>
                  <a:pt x="787400" y="756252"/>
                </a:lnTo>
                <a:cubicBezTo>
                  <a:pt x="778933" y="768952"/>
                  <a:pt x="773919" y="784817"/>
                  <a:pt x="762000" y="794352"/>
                </a:cubicBezTo>
                <a:cubicBezTo>
                  <a:pt x="751547" y="802715"/>
                  <a:pt x="735039" y="799626"/>
                  <a:pt x="723900" y="807052"/>
                </a:cubicBezTo>
                <a:cubicBezTo>
                  <a:pt x="708956" y="817015"/>
                  <a:pt x="698500" y="832452"/>
                  <a:pt x="685800" y="845152"/>
                </a:cubicBezTo>
                <a:cubicBezTo>
                  <a:pt x="681567" y="857852"/>
                  <a:pt x="683993" y="875471"/>
                  <a:pt x="673100" y="883252"/>
                </a:cubicBezTo>
                <a:cubicBezTo>
                  <a:pt x="651313" y="898814"/>
                  <a:pt x="596900" y="908652"/>
                  <a:pt x="596900" y="908652"/>
                </a:cubicBezTo>
                <a:cubicBezTo>
                  <a:pt x="592667" y="921352"/>
                  <a:pt x="592563" y="936299"/>
                  <a:pt x="584200" y="946752"/>
                </a:cubicBezTo>
                <a:cubicBezTo>
                  <a:pt x="554660" y="983677"/>
                  <a:pt x="506489" y="973159"/>
                  <a:pt x="469900" y="997552"/>
                </a:cubicBezTo>
                <a:lnTo>
                  <a:pt x="393700" y="1048352"/>
                </a:lnTo>
                <a:cubicBezTo>
                  <a:pt x="389467" y="1065285"/>
                  <a:pt x="388806" y="1083540"/>
                  <a:pt x="381000" y="1099152"/>
                </a:cubicBezTo>
                <a:cubicBezTo>
                  <a:pt x="367348" y="1126456"/>
                  <a:pt x="347133" y="1149952"/>
                  <a:pt x="330200" y="1175352"/>
                </a:cubicBezTo>
                <a:cubicBezTo>
                  <a:pt x="321733" y="1188052"/>
                  <a:pt x="309627" y="1198972"/>
                  <a:pt x="304800" y="1213452"/>
                </a:cubicBezTo>
                <a:cubicBezTo>
                  <a:pt x="272878" y="1309217"/>
                  <a:pt x="315939" y="1191175"/>
                  <a:pt x="266700" y="1289652"/>
                </a:cubicBezTo>
                <a:cubicBezTo>
                  <a:pt x="241986" y="1339080"/>
                  <a:pt x="265715" y="1321585"/>
                  <a:pt x="241300" y="1378552"/>
                </a:cubicBezTo>
                <a:cubicBezTo>
                  <a:pt x="235287" y="1392581"/>
                  <a:pt x="222726" y="1403000"/>
                  <a:pt x="215900" y="1416652"/>
                </a:cubicBezTo>
                <a:cubicBezTo>
                  <a:pt x="163320" y="1521812"/>
                  <a:pt x="250593" y="1383663"/>
                  <a:pt x="177800" y="1492852"/>
                </a:cubicBezTo>
                <a:cubicBezTo>
                  <a:pt x="173567" y="1514019"/>
                  <a:pt x="168153" y="1534983"/>
                  <a:pt x="165100" y="1556352"/>
                </a:cubicBezTo>
                <a:cubicBezTo>
                  <a:pt x="159679" y="1594301"/>
                  <a:pt x="159918" y="1633062"/>
                  <a:pt x="152400" y="1670652"/>
                </a:cubicBezTo>
                <a:cubicBezTo>
                  <a:pt x="124900" y="1808151"/>
                  <a:pt x="140297" y="1697884"/>
                  <a:pt x="101600" y="1784952"/>
                </a:cubicBezTo>
                <a:cubicBezTo>
                  <a:pt x="90726" y="1809418"/>
                  <a:pt x="84667" y="1835752"/>
                  <a:pt x="76200" y="1861152"/>
                </a:cubicBezTo>
                <a:cubicBezTo>
                  <a:pt x="29883" y="2000103"/>
                  <a:pt x="103752" y="1789636"/>
                  <a:pt x="38100" y="1937352"/>
                </a:cubicBezTo>
                <a:cubicBezTo>
                  <a:pt x="27226" y="1961818"/>
                  <a:pt x="21167" y="1988152"/>
                  <a:pt x="12700" y="2013552"/>
                </a:cubicBezTo>
                <a:lnTo>
                  <a:pt x="0" y="2051652"/>
                </a:lnTo>
                <a:cubicBezTo>
                  <a:pt x="9844" y="2169777"/>
                  <a:pt x="1811" y="2172290"/>
                  <a:pt x="25400" y="2254852"/>
                </a:cubicBezTo>
                <a:cubicBezTo>
                  <a:pt x="29078" y="2267724"/>
                  <a:pt x="32113" y="2280978"/>
                  <a:pt x="38100" y="2292952"/>
                </a:cubicBezTo>
                <a:cubicBezTo>
                  <a:pt x="44926" y="2306604"/>
                  <a:pt x="55033" y="2318352"/>
                  <a:pt x="63500" y="2331052"/>
                </a:cubicBezTo>
                <a:cubicBezTo>
                  <a:pt x="67733" y="2352219"/>
                  <a:pt x="72339" y="2373314"/>
                  <a:pt x="76200" y="2394552"/>
                </a:cubicBezTo>
                <a:cubicBezTo>
                  <a:pt x="80806" y="2419887"/>
                  <a:pt x="74133" y="2449656"/>
                  <a:pt x="88900" y="2470752"/>
                </a:cubicBezTo>
                <a:cubicBezTo>
                  <a:pt x="106406" y="2495761"/>
                  <a:pt x="165100" y="2521552"/>
                  <a:pt x="165100" y="2521552"/>
                </a:cubicBezTo>
                <a:cubicBezTo>
                  <a:pt x="173567" y="2534252"/>
                  <a:pt x="178581" y="2550117"/>
                  <a:pt x="190500" y="2559652"/>
                </a:cubicBezTo>
                <a:cubicBezTo>
                  <a:pt x="200953" y="2568015"/>
                  <a:pt x="215473" y="2569727"/>
                  <a:pt x="228600" y="2572352"/>
                </a:cubicBezTo>
                <a:cubicBezTo>
                  <a:pt x="257953" y="2578223"/>
                  <a:pt x="288049" y="2579697"/>
                  <a:pt x="317500" y="2585052"/>
                </a:cubicBezTo>
                <a:cubicBezTo>
                  <a:pt x="334673" y="2588174"/>
                  <a:pt x="351582" y="2592736"/>
                  <a:pt x="368300" y="2597752"/>
                </a:cubicBezTo>
                <a:cubicBezTo>
                  <a:pt x="393945" y="2605445"/>
                  <a:pt x="418246" y="2617901"/>
                  <a:pt x="444500" y="2623152"/>
                </a:cubicBezTo>
                <a:cubicBezTo>
                  <a:pt x="465667" y="2627385"/>
                  <a:pt x="487059" y="2630617"/>
                  <a:pt x="508000" y="2635852"/>
                </a:cubicBezTo>
                <a:cubicBezTo>
                  <a:pt x="520987" y="2639099"/>
                  <a:pt x="532973" y="2645927"/>
                  <a:pt x="546100" y="2648552"/>
                </a:cubicBezTo>
                <a:cubicBezTo>
                  <a:pt x="773627" y="2694057"/>
                  <a:pt x="535202" y="2636303"/>
                  <a:pt x="685800" y="2673952"/>
                </a:cubicBezTo>
                <a:lnTo>
                  <a:pt x="990600" y="2661252"/>
                </a:lnTo>
                <a:cubicBezTo>
                  <a:pt x="1349517" y="2647177"/>
                  <a:pt x="1224682" y="2684825"/>
                  <a:pt x="1371600" y="2635852"/>
                </a:cubicBezTo>
                <a:cubicBezTo>
                  <a:pt x="2329168" y="2649152"/>
                  <a:pt x="1987090" y="2588770"/>
                  <a:pt x="2413000" y="2673952"/>
                </a:cubicBezTo>
                <a:lnTo>
                  <a:pt x="2476500" y="2686652"/>
                </a:lnTo>
                <a:cubicBezTo>
                  <a:pt x="2497667" y="2690885"/>
                  <a:pt x="2519522" y="2692526"/>
                  <a:pt x="2540000" y="2699352"/>
                </a:cubicBezTo>
                <a:lnTo>
                  <a:pt x="2578100" y="2712052"/>
                </a:lnTo>
                <a:lnTo>
                  <a:pt x="3327400" y="2699352"/>
                </a:lnTo>
                <a:cubicBezTo>
                  <a:pt x="3344846" y="2698798"/>
                  <a:pt x="3360790" y="2687896"/>
                  <a:pt x="3378200" y="2686652"/>
                </a:cubicBezTo>
                <a:cubicBezTo>
                  <a:pt x="3479630" y="2679407"/>
                  <a:pt x="3581427" y="2678789"/>
                  <a:pt x="3683000" y="2673952"/>
                </a:cubicBezTo>
                <a:cubicBezTo>
                  <a:pt x="3759231" y="2670322"/>
                  <a:pt x="3835311" y="2663342"/>
                  <a:pt x="3911600" y="2661252"/>
                </a:cubicBezTo>
                <a:lnTo>
                  <a:pt x="4610100" y="2648552"/>
                </a:lnTo>
                <a:lnTo>
                  <a:pt x="4737100" y="2635852"/>
                </a:lnTo>
                <a:lnTo>
                  <a:pt x="4889500" y="2623152"/>
                </a:lnTo>
                <a:cubicBezTo>
                  <a:pt x="4927662" y="2619518"/>
                  <a:pt x="4965762" y="2615207"/>
                  <a:pt x="5003800" y="2610452"/>
                </a:cubicBezTo>
                <a:cubicBezTo>
                  <a:pt x="5033503" y="2606739"/>
                  <a:pt x="5062842" y="2599885"/>
                  <a:pt x="5092700" y="2597752"/>
                </a:cubicBezTo>
                <a:cubicBezTo>
                  <a:pt x="5240731" y="2587178"/>
                  <a:pt x="5537200" y="2572352"/>
                  <a:pt x="5537200" y="2572352"/>
                </a:cubicBezTo>
                <a:cubicBezTo>
                  <a:pt x="5571067" y="2568119"/>
                  <a:pt x="5605220" y="2565757"/>
                  <a:pt x="5638800" y="2559652"/>
                </a:cubicBezTo>
                <a:cubicBezTo>
                  <a:pt x="5651971" y="2557257"/>
                  <a:pt x="5663729" y="2549347"/>
                  <a:pt x="5676900" y="2546952"/>
                </a:cubicBezTo>
                <a:cubicBezTo>
                  <a:pt x="5732032" y="2536928"/>
                  <a:pt x="5799171" y="2535434"/>
                  <a:pt x="5854700" y="2521552"/>
                </a:cubicBezTo>
                <a:cubicBezTo>
                  <a:pt x="6034808" y="2476525"/>
                  <a:pt x="5807587" y="2509853"/>
                  <a:pt x="6045200" y="2483452"/>
                </a:cubicBezTo>
                <a:cubicBezTo>
                  <a:pt x="6122457" y="2457700"/>
                  <a:pt x="6044025" y="2487557"/>
                  <a:pt x="6121400" y="2445352"/>
                </a:cubicBezTo>
                <a:cubicBezTo>
                  <a:pt x="6154641" y="2427221"/>
                  <a:pt x="6191495" y="2415555"/>
                  <a:pt x="6223000" y="2394552"/>
                </a:cubicBezTo>
                <a:cubicBezTo>
                  <a:pt x="6272239" y="2361726"/>
                  <a:pt x="6246620" y="2373979"/>
                  <a:pt x="6299200" y="2356452"/>
                </a:cubicBezTo>
                <a:cubicBezTo>
                  <a:pt x="6367985" y="2287667"/>
                  <a:pt x="6301695" y="2339193"/>
                  <a:pt x="6413500" y="2305652"/>
                </a:cubicBezTo>
                <a:cubicBezTo>
                  <a:pt x="6431634" y="2300212"/>
                  <a:pt x="6446899" y="2287710"/>
                  <a:pt x="6464300" y="2280252"/>
                </a:cubicBezTo>
                <a:cubicBezTo>
                  <a:pt x="6537912" y="2248704"/>
                  <a:pt x="6467281" y="2290965"/>
                  <a:pt x="6540500" y="2242152"/>
                </a:cubicBezTo>
                <a:cubicBezTo>
                  <a:pt x="6587067" y="2172302"/>
                  <a:pt x="6540500" y="2231569"/>
                  <a:pt x="6604000" y="2178652"/>
                </a:cubicBezTo>
                <a:cubicBezTo>
                  <a:pt x="6617798" y="2167154"/>
                  <a:pt x="6627156" y="2150515"/>
                  <a:pt x="6642100" y="2140552"/>
                </a:cubicBezTo>
                <a:cubicBezTo>
                  <a:pt x="6653239" y="2133126"/>
                  <a:pt x="6667213" y="2131099"/>
                  <a:pt x="6680200" y="2127852"/>
                </a:cubicBezTo>
                <a:lnTo>
                  <a:pt x="6781800" y="2102452"/>
                </a:lnTo>
                <a:cubicBezTo>
                  <a:pt x="6812122" y="2011485"/>
                  <a:pt x="6768772" y="2115545"/>
                  <a:pt x="6832600" y="2038952"/>
                </a:cubicBezTo>
                <a:cubicBezTo>
                  <a:pt x="6844720" y="2024408"/>
                  <a:pt x="6848260" y="2004386"/>
                  <a:pt x="6858000" y="1988152"/>
                </a:cubicBezTo>
                <a:cubicBezTo>
                  <a:pt x="6873706" y="1961975"/>
                  <a:pt x="6891867" y="1937352"/>
                  <a:pt x="6908800" y="1911952"/>
                </a:cubicBezTo>
                <a:lnTo>
                  <a:pt x="6934200" y="1873852"/>
                </a:lnTo>
                <a:cubicBezTo>
                  <a:pt x="6942667" y="1861152"/>
                  <a:pt x="6954773" y="1850232"/>
                  <a:pt x="6959600" y="1835752"/>
                </a:cubicBezTo>
                <a:cubicBezTo>
                  <a:pt x="6971704" y="1799439"/>
                  <a:pt x="6977027" y="1786719"/>
                  <a:pt x="6985000" y="1746852"/>
                </a:cubicBezTo>
                <a:cubicBezTo>
                  <a:pt x="6990050" y="1721602"/>
                  <a:pt x="6990925" y="1695495"/>
                  <a:pt x="6997700" y="1670652"/>
                </a:cubicBezTo>
                <a:cubicBezTo>
                  <a:pt x="7033266" y="1540243"/>
                  <a:pt x="7007443" y="1661430"/>
                  <a:pt x="7048500" y="1569052"/>
                </a:cubicBezTo>
                <a:cubicBezTo>
                  <a:pt x="7059374" y="1544586"/>
                  <a:pt x="7067406" y="1518827"/>
                  <a:pt x="7073900" y="1492852"/>
                </a:cubicBezTo>
                <a:cubicBezTo>
                  <a:pt x="7080345" y="1467073"/>
                  <a:pt x="7088368" y="1429459"/>
                  <a:pt x="7099300" y="1403952"/>
                </a:cubicBezTo>
                <a:cubicBezTo>
                  <a:pt x="7106758" y="1386551"/>
                  <a:pt x="7115307" y="1369590"/>
                  <a:pt x="7124700" y="1353152"/>
                </a:cubicBezTo>
                <a:cubicBezTo>
                  <a:pt x="7132273" y="1339900"/>
                  <a:pt x="7143901" y="1329000"/>
                  <a:pt x="7150100" y="1315052"/>
                </a:cubicBezTo>
                <a:cubicBezTo>
                  <a:pt x="7160974" y="1290586"/>
                  <a:pt x="7170249" y="1265106"/>
                  <a:pt x="7175500" y="1238852"/>
                </a:cubicBezTo>
                <a:cubicBezTo>
                  <a:pt x="7200227" y="1115215"/>
                  <a:pt x="7196502" y="1143376"/>
                  <a:pt x="7213600" y="946752"/>
                </a:cubicBezTo>
                <a:lnTo>
                  <a:pt x="7239000" y="654652"/>
                </a:lnTo>
                <a:cubicBezTo>
                  <a:pt x="7234767" y="599619"/>
                  <a:pt x="7226300" y="544748"/>
                  <a:pt x="7226300" y="489552"/>
                </a:cubicBezTo>
                <a:cubicBezTo>
                  <a:pt x="7226300" y="476165"/>
                  <a:pt x="7239000" y="464839"/>
                  <a:pt x="7239000" y="451452"/>
                </a:cubicBezTo>
                <a:cubicBezTo>
                  <a:pt x="7239000" y="419530"/>
                  <a:pt x="7213742" y="400936"/>
                  <a:pt x="7200900" y="375252"/>
                </a:cubicBezTo>
                <a:cubicBezTo>
                  <a:pt x="7194913" y="363278"/>
                  <a:pt x="7191104" y="350220"/>
                  <a:pt x="7188200" y="337152"/>
                </a:cubicBezTo>
                <a:cubicBezTo>
                  <a:pt x="7182614" y="312015"/>
                  <a:pt x="7181086" y="286089"/>
                  <a:pt x="7175500" y="260952"/>
                </a:cubicBezTo>
                <a:cubicBezTo>
                  <a:pt x="7169598" y="234391"/>
                  <a:pt x="7156972" y="204324"/>
                  <a:pt x="7137400" y="184752"/>
                </a:cubicBezTo>
                <a:cubicBezTo>
                  <a:pt x="7126607" y="173959"/>
                  <a:pt x="7112000" y="167819"/>
                  <a:pt x="7099300" y="159352"/>
                </a:cubicBezTo>
                <a:cubicBezTo>
                  <a:pt x="7095067" y="146652"/>
                  <a:pt x="7098302" y="127753"/>
                  <a:pt x="7086600" y="121252"/>
                </a:cubicBezTo>
                <a:cubicBezTo>
                  <a:pt x="7033287" y="91634"/>
                  <a:pt x="6877062" y="86857"/>
                  <a:pt x="6832600" y="83152"/>
                </a:cubicBezTo>
                <a:cubicBezTo>
                  <a:pt x="6764949" y="69622"/>
                  <a:pt x="6908800" y="76802"/>
                  <a:pt x="6794500" y="70452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9245600" y="2885774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/>
          </a:p>
          <a:p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</a:rPr>
              <a:t>Die BBS Melle an der </a:t>
            </a:r>
          </a:p>
          <a:p>
            <a:r>
              <a:rPr lang="de-D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Allendorfer</a:t>
            </a:r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Straße</a:t>
            </a:r>
          </a:p>
          <a:p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</a:rPr>
              <a:t>Ecke Lindenstraße</a:t>
            </a:r>
          </a:p>
        </p:txBody>
      </p:sp>
    </p:spTree>
    <p:extLst>
      <p:ext uri="{BB962C8B-B14F-4D97-AF65-F5344CB8AC3E}">
        <p14:creationId xmlns:p14="http://schemas.microsoft.com/office/powerpoint/2010/main" val="366904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2774" y="1951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BBS Melle -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Kompetenzzentrum für berufliche Bildung </a:t>
            </a:r>
            <a:r>
              <a:rPr kumimoji="0" lang="de-DE" altLang="de-DE" sz="2400" b="1" i="0" u="none" strike="noStrike" cap="none" normalizeH="0" dirty="0">
                <a:ln>
                  <a:noFill/>
                </a:ln>
                <a:solidFill>
                  <a:srgbClr val="BC002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 östlichen Landkreis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6109" y="1619196"/>
            <a:ext cx="10480676" cy="12287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1600 Schüler*innen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85 	Lehrkräfte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9 	Referendar*innen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10 	Mitarbeiter*innen</a:t>
            </a: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132742" y="5985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32769" y="4202387"/>
            <a:ext cx="10480676" cy="12287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Berufsausbildung:				Vollzeitschulformen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1.000</a:t>
            </a:r>
            <a:r>
              <a:rPr kumimoji="0" lang="de-DE" altLang="de-DE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Schüler*innen			600 Schüler*innen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vollzeitschulische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Bildungsgänge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32769" y="2335456"/>
            <a:ext cx="10480676" cy="12287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	Fachschulen  			EQR 6</a:t>
            </a: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 smtClean="0">
                <a:solidFill>
                  <a:srgbClr val="C00000"/>
                </a:solidFill>
              </a:rPr>
              <a:t>	Fachoberschulen   		EQR 4</a:t>
            </a:r>
            <a:endParaRPr lang="de-DE" altLang="de-DE" sz="3200" b="1" dirty="0">
              <a:solidFill>
                <a:srgbClr val="C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3200" b="1" dirty="0">
              <a:solidFill>
                <a:srgbClr val="C00000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	Berufsfachschulen  		EQR 3</a:t>
            </a: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	Berufseinstiegsschulen  	EQR 2</a:t>
            </a: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3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41240" y="1187376"/>
            <a:ext cx="1085705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Berufseinstiegsschulen </a:t>
            </a:r>
            <a:r>
              <a:rPr kumimoji="0" lang="de-DE" altLang="de-DE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an der BBS Melle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lang="de-DE" altLang="de-DE" sz="3600" b="1" dirty="0">
                <a:solidFill>
                  <a:srgbClr val="000000"/>
                </a:solidFill>
              </a:rPr>
              <a:t>Dauer </a:t>
            </a:r>
            <a:r>
              <a:rPr lang="de-DE" altLang="de-DE" sz="3600" b="1" dirty="0" smtClean="0">
                <a:solidFill>
                  <a:srgbClr val="000000"/>
                </a:solidFill>
              </a:rPr>
              <a:t>1 oder </a:t>
            </a:r>
            <a:r>
              <a:rPr lang="de-DE" altLang="de-DE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de-DE" altLang="de-DE" sz="36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3600" b="1" dirty="0">
                <a:solidFill>
                  <a:srgbClr val="000000"/>
                </a:solidFill>
              </a:rPr>
              <a:t>Jahre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srgbClr val="000000"/>
                </a:solidFill>
              </a:rPr>
              <a:t>    </a:t>
            </a:r>
            <a:r>
              <a:rPr lang="de-DE" altLang="de-DE" sz="3200" b="1" u="sng" dirty="0">
                <a:solidFill>
                  <a:srgbClr val="000000"/>
                </a:solidFill>
              </a:rPr>
              <a:t>Ziele: </a:t>
            </a:r>
            <a:endParaRPr lang="de-DE" altLang="de-DE" sz="3200" b="1" u="sng" dirty="0" smtClean="0">
              <a:solidFill>
                <a:srgbClr val="000000"/>
              </a:solidFill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solidFill>
                  <a:srgbClr val="000000"/>
                </a:solidFill>
              </a:rPr>
              <a:t>berufliche </a:t>
            </a:r>
            <a:r>
              <a:rPr lang="de-DE" altLang="de-DE" sz="3200" dirty="0">
                <a:solidFill>
                  <a:srgbClr val="000000"/>
                </a:solidFill>
              </a:rPr>
              <a:t>Grundbildung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</a:rPr>
              <a:t>Sekundarabschluss 1- </a:t>
            </a:r>
            <a:r>
              <a:rPr lang="de-DE" altLang="de-DE" sz="3200" dirty="0" smtClean="0">
                <a:solidFill>
                  <a:srgbClr val="000000"/>
                </a:solidFill>
              </a:rPr>
              <a:t>Hauptschulabschluss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solidFill>
                  <a:srgbClr val="000000"/>
                </a:solidFill>
              </a:rPr>
              <a:t>Berufsreife grundlegen</a:t>
            </a:r>
            <a:endParaRPr lang="de-DE" altLang="de-DE" sz="320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u="sng" dirty="0">
                <a:solidFill>
                  <a:srgbClr val="000000"/>
                </a:solidFill>
              </a:rPr>
              <a:t>angebotene Schwerpunkte: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000000"/>
                </a:solidFill>
              </a:rPr>
              <a:t>Bautechnik, Holztechnik, Fahrzeugtechnik, Metalltechnik, </a:t>
            </a:r>
            <a:r>
              <a:rPr lang="de-DE" altLang="de-DE" sz="3200" dirty="0" err="1">
                <a:solidFill>
                  <a:srgbClr val="000000"/>
                </a:solidFill>
              </a:rPr>
              <a:t>Kosmetologie</a:t>
            </a:r>
            <a:r>
              <a:rPr lang="de-DE" altLang="de-DE" sz="3200" dirty="0">
                <a:solidFill>
                  <a:srgbClr val="000000"/>
                </a:solidFill>
              </a:rPr>
              <a:t>, Hauswirtschaft, Pflege, Wirtschaft, Sozialpädagogik</a:t>
            </a:r>
            <a:endParaRPr lang="de-DE" altLang="de-DE" sz="3200" b="1" dirty="0">
              <a:solidFill>
                <a:srgbClr val="C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vollzeitschulische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Bildungsgänge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41240" y="1187376"/>
            <a:ext cx="11250760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b="1" dirty="0">
                <a:solidFill>
                  <a:srgbClr val="C00000"/>
                </a:solidFill>
              </a:rPr>
              <a:t>Berufsfachschulen</a:t>
            </a:r>
            <a:r>
              <a:rPr kumimoji="0" lang="de-DE" altLang="de-DE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an der BBS Melle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lang="de-DE" altLang="de-DE" sz="3600" b="1" dirty="0">
                <a:solidFill>
                  <a:srgbClr val="000000"/>
                </a:solidFill>
              </a:rPr>
              <a:t>Dauer </a:t>
            </a:r>
            <a:r>
              <a:rPr lang="de-DE" altLang="de-DE" sz="3600" b="1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de-DE" altLang="de-DE" sz="3600" b="1" dirty="0">
                <a:solidFill>
                  <a:srgbClr val="000000"/>
                </a:solidFill>
              </a:rPr>
              <a:t> oder 2 Jahre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srgbClr val="000000"/>
                </a:solidFill>
              </a:rPr>
              <a:t>    </a:t>
            </a:r>
            <a:r>
              <a:rPr lang="de-DE" altLang="de-DE" sz="3200" b="1" u="sng" dirty="0">
                <a:solidFill>
                  <a:srgbClr val="000000"/>
                </a:solidFill>
              </a:rPr>
              <a:t>optionale Ziele: </a:t>
            </a:r>
            <a:endParaRPr lang="de-DE" altLang="de-DE" sz="3200" dirty="0" smtClean="0">
              <a:solidFill>
                <a:srgbClr val="000000"/>
              </a:solidFill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solidFill>
                  <a:srgbClr val="000000"/>
                </a:solidFill>
              </a:rPr>
              <a:t>vertiefte berufliche Grundbildung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solidFill>
                  <a:srgbClr val="000000"/>
                </a:solidFill>
              </a:rPr>
              <a:t>Anrechnung als 1. Ausbildungsjahr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solidFill>
                  <a:srgbClr val="000000"/>
                </a:solidFill>
              </a:rPr>
              <a:t>beruflicher Abschluss</a:t>
            </a:r>
            <a:endParaRPr lang="de-DE" altLang="de-DE" sz="3200" dirty="0">
              <a:solidFill>
                <a:srgbClr val="000000"/>
              </a:solidFill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 err="1" smtClean="0">
                <a:solidFill>
                  <a:srgbClr val="000000"/>
                </a:solidFill>
              </a:rPr>
              <a:t>schul</a:t>
            </a:r>
            <a:r>
              <a:rPr lang="de-DE" altLang="de-DE" sz="3200" dirty="0" smtClean="0">
                <a:solidFill>
                  <a:srgbClr val="000000"/>
                </a:solidFill>
              </a:rPr>
              <a:t>. Abschluss: Sek 1 oder  </a:t>
            </a:r>
            <a:r>
              <a:rPr lang="de-DE" altLang="de-DE" sz="3200" dirty="0" err="1" smtClean="0">
                <a:solidFill>
                  <a:srgbClr val="000000"/>
                </a:solidFill>
              </a:rPr>
              <a:t>erw</a:t>
            </a:r>
            <a:r>
              <a:rPr lang="de-DE" altLang="de-DE" sz="3200" dirty="0" smtClean="0">
                <a:solidFill>
                  <a:srgbClr val="000000"/>
                </a:solidFill>
              </a:rPr>
              <a:t>. Sek. 1 Abschluss         </a:t>
            </a:r>
            <a:endParaRPr lang="de-DE" altLang="de-DE" sz="320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u="sng" dirty="0">
                <a:solidFill>
                  <a:srgbClr val="000000"/>
                </a:solidFill>
              </a:rPr>
              <a:t>angebotene Schwerpunkte: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000000"/>
                </a:solidFill>
              </a:rPr>
              <a:t>Höhere Handelsschule, </a:t>
            </a:r>
            <a:r>
              <a:rPr lang="de-DE" altLang="de-DE" sz="3200" dirty="0" smtClean="0">
                <a:solidFill>
                  <a:srgbClr val="000000"/>
                </a:solidFill>
              </a:rPr>
              <a:t>Wirtschaft, Hauswirtschaft</a:t>
            </a:r>
            <a:r>
              <a:rPr lang="de-DE" altLang="de-DE" sz="3200" dirty="0">
                <a:solidFill>
                  <a:srgbClr val="000000"/>
                </a:solidFill>
              </a:rPr>
              <a:t>, Bautechnik, </a:t>
            </a:r>
            <a:r>
              <a:rPr lang="de-DE" altLang="de-DE" sz="3200" dirty="0" smtClean="0">
                <a:solidFill>
                  <a:srgbClr val="000000"/>
                </a:solidFill>
              </a:rPr>
              <a:t>Holztechnik, Sozialpädagogik,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 smtClean="0">
                <a:solidFill>
                  <a:srgbClr val="000000"/>
                </a:solidFill>
              </a:rPr>
              <a:t>Sozialpädagogische Assistenz, Pflegeassistenz</a:t>
            </a:r>
            <a:endParaRPr lang="de-DE" altLang="de-DE" sz="3200" b="1" dirty="0">
              <a:solidFill>
                <a:srgbClr val="C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vollzeitschulische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Bildungsgänge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41240" y="1187376"/>
            <a:ext cx="10857059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Fachoberschulen an der BBS Melle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lang="de-DE" altLang="de-DE" sz="3600" b="1" dirty="0">
                <a:solidFill>
                  <a:srgbClr val="000000"/>
                </a:solidFill>
              </a:rPr>
              <a:t>Dauer </a:t>
            </a:r>
            <a:r>
              <a:rPr lang="de-DE" altLang="de-DE" sz="3600" b="1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de-DE" altLang="de-DE" sz="3600" b="1" dirty="0">
                <a:solidFill>
                  <a:srgbClr val="000000"/>
                </a:solidFill>
              </a:rPr>
              <a:t> oder 2 Jahre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srgbClr val="000000"/>
                </a:solidFill>
              </a:rPr>
              <a:t>    </a:t>
            </a:r>
            <a:r>
              <a:rPr lang="de-DE" altLang="de-DE" sz="3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3200" b="1" u="sng" dirty="0" smtClean="0">
                <a:solidFill>
                  <a:srgbClr val="000000"/>
                </a:solidFill>
              </a:rPr>
              <a:t>Ziel</a:t>
            </a:r>
            <a:r>
              <a:rPr lang="de-DE" altLang="de-DE" sz="3200" b="1" u="sng" dirty="0">
                <a:solidFill>
                  <a:srgbClr val="000000"/>
                </a:solidFill>
              </a:rPr>
              <a:t>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000000"/>
                </a:solidFill>
              </a:rPr>
              <a:t>fachgebundene Hochschulreife </a:t>
            </a:r>
            <a:r>
              <a:rPr lang="de-DE" altLang="de-DE" sz="3200" dirty="0" smtClean="0">
                <a:solidFill>
                  <a:srgbClr val="000000"/>
                </a:solidFill>
              </a:rPr>
              <a:t>             alle Fachhochschulen </a:t>
            </a:r>
            <a:endParaRPr lang="de-DE" altLang="de-DE" sz="320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u="sng" dirty="0">
                <a:solidFill>
                  <a:srgbClr val="000000"/>
                </a:solidFill>
              </a:rPr>
              <a:t>Zugang: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000000"/>
                </a:solidFill>
              </a:rPr>
              <a:t>Sekundarabschluss 1 – Realschulabschluss            in Klasse 11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000000"/>
                </a:solidFill>
              </a:rPr>
              <a:t>abgeschlossene Berufsausbildung                           in Klasse 12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u="sng" dirty="0">
                <a:solidFill>
                  <a:srgbClr val="000000"/>
                </a:solidFill>
              </a:rPr>
              <a:t>angebotene Schwerpunkte: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</a:rPr>
              <a:t>Technik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</a:rPr>
              <a:t>Gesundheit und Soziales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</a:rPr>
              <a:t>Wirtschaft und Verwaltung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8483600" y="4434211"/>
            <a:ext cx="9525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41241" y="1443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vollzeitschulische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Bildungsgänge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6860540" y="2925610"/>
            <a:ext cx="9525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8498840" y="3908590"/>
            <a:ext cx="9525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2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909491"/>
            <a:ext cx="12192000" cy="59604"/>
          </a:xfrm>
          <a:prstGeom prst="line">
            <a:avLst/>
          </a:prstGeom>
          <a:noFill/>
          <a:ln w="3175" algn="ctr">
            <a:solidFill>
              <a:srgbClr val="BC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41241" y="1187376"/>
            <a:ext cx="10480676" cy="5553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Fachschulen an der BBS Melle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Dauer 2 oder 3 Jahre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Ziele: </a:t>
            </a:r>
            <a:endParaRPr lang="de-DE" altLang="de-DE" sz="32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beruflicher Abschluss und fachgebundene Hochschulreife („</a:t>
            </a:r>
            <a:r>
              <a:rPr lang="de-DE" altLang="de-DE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Fachabi</a:t>
            </a: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“) Abschluss auf Niveaustufe EQR 6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angebotene Schwerpunkte: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staatlich geprüfte(r) Metallbautechniker*in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staatlich geprüfte(r) Holztechniker*in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staatlich geprüfte(r) Erzieher*in,  </a:t>
            </a:r>
            <a:r>
              <a:rPr lang="de-DE" altLang="de-DE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auch Teilzeit)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staatlich geprüfte(r) Betriebswirt*in, </a:t>
            </a:r>
            <a:r>
              <a:rPr lang="de-DE" altLang="de-DE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de-DE" alt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Teilzeit)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3641" y="296790"/>
            <a:ext cx="6788151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vollzeitschulische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BC002D"/>
                </a:solidFill>
                <a:effectLst/>
                <a:latin typeface="Gill Sans MT" panose="020B0502020104020203" pitchFamily="34" charset="0"/>
              </a:rPr>
              <a:t> Bildungsgänge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EBB198-3876-49F4-9D47-22548C9C9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33" y="122031"/>
            <a:ext cx="2149312" cy="7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Breitbild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BBS Melle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Dötzer, Claus</dc:creator>
  <cp:lastModifiedBy>Dötzer, Claus</cp:lastModifiedBy>
  <cp:revision>128</cp:revision>
  <cp:lastPrinted>2022-02-21T07:03:44Z</cp:lastPrinted>
  <dcterms:created xsi:type="dcterms:W3CDTF">2019-06-27T10:35:15Z</dcterms:created>
  <dcterms:modified xsi:type="dcterms:W3CDTF">2022-02-21T07:20:34Z</dcterms:modified>
</cp:coreProperties>
</file>